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  <p:sldMasterId id="2147483663" r:id="rId6"/>
  </p:sldMasterIdLst>
  <p:notesMasterIdLst>
    <p:notesMasterId r:id="rId43"/>
  </p:notesMasterIdLst>
  <p:sldIdLst>
    <p:sldId id="256" r:id="rId7"/>
    <p:sldId id="262" r:id="rId8"/>
    <p:sldId id="264" r:id="rId9"/>
    <p:sldId id="276" r:id="rId10"/>
    <p:sldId id="273" r:id="rId11"/>
    <p:sldId id="265" r:id="rId12"/>
    <p:sldId id="274" r:id="rId13"/>
    <p:sldId id="268" r:id="rId14"/>
    <p:sldId id="291" r:id="rId15"/>
    <p:sldId id="285" r:id="rId16"/>
    <p:sldId id="275" r:id="rId17"/>
    <p:sldId id="267" r:id="rId18"/>
    <p:sldId id="286" r:id="rId19"/>
    <p:sldId id="277" r:id="rId20"/>
    <p:sldId id="281" r:id="rId21"/>
    <p:sldId id="278" r:id="rId22"/>
    <p:sldId id="282" r:id="rId23"/>
    <p:sldId id="279" r:id="rId24"/>
    <p:sldId id="283" r:id="rId25"/>
    <p:sldId id="280" r:id="rId26"/>
    <p:sldId id="284" r:id="rId27"/>
    <p:sldId id="287" r:id="rId28"/>
    <p:sldId id="288" r:id="rId29"/>
    <p:sldId id="292" r:id="rId30"/>
    <p:sldId id="290" r:id="rId31"/>
    <p:sldId id="293" r:id="rId32"/>
    <p:sldId id="294" r:id="rId33"/>
    <p:sldId id="300" r:id="rId34"/>
    <p:sldId id="295" r:id="rId35"/>
    <p:sldId id="296" r:id="rId36"/>
    <p:sldId id="301" r:id="rId37"/>
    <p:sldId id="289" r:id="rId38"/>
    <p:sldId id="298" r:id="rId39"/>
    <p:sldId id="297" r:id="rId40"/>
    <p:sldId id="302" r:id="rId41"/>
    <p:sldId id="260" r:id="rId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D8BA"/>
    <a:srgbClr val="070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58" autoAdjust="0"/>
    <p:restoredTop sz="94711"/>
  </p:normalViewPr>
  <p:slideViewPr>
    <p:cSldViewPr snapToGrid="0" snapToObjects="1">
      <p:cViewPr varScale="1">
        <p:scale>
          <a:sx n="58" d="100"/>
          <a:sy n="58" d="100"/>
        </p:scale>
        <p:origin x="5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FD1390-870D-9446-874D-DAB8DDB17D60}" type="datetimeFigureOut">
              <a:rPr lang="es-ES" smtClean="0"/>
              <a:t>11/02/2020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79D387-8FFD-2044-A02F-6D62479D9284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18842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9D387-8FFD-2044-A02F-6D62479D9284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2771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9D387-8FFD-2044-A02F-6D62479D9284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88424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9D387-8FFD-2044-A02F-6D62479D9284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177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7C8CF83A-BCD3-6F44-8133-3F2CD6D0CA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6155" y="317500"/>
            <a:ext cx="6223000" cy="6223000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4A3FFD0B-FECD-4F48-BD73-4705D11F49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681" y="458381"/>
            <a:ext cx="11213899" cy="827274"/>
          </a:xfrm>
          <a:prstGeom prst="rect">
            <a:avLst/>
          </a:prstGeom>
        </p:spPr>
        <p:txBody>
          <a:bodyPr anchor="b" anchorCtr="0"/>
          <a:lstStyle>
            <a:lvl1pPr algn="l">
              <a:defRPr sz="440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29D7151-3B68-2141-B9C1-DC0B5CAA1C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20" y="1228505"/>
            <a:ext cx="1752600" cy="114300"/>
          </a:xfrm>
          <a:prstGeom prst="rect">
            <a:avLst/>
          </a:prstGeo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BACA1B5-B520-AE42-B278-8070D967215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963" y="1528763"/>
            <a:ext cx="7716431" cy="41481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Haz clic para modificar el texto</a:t>
            </a:r>
          </a:p>
        </p:txBody>
      </p:sp>
    </p:spTree>
    <p:extLst>
      <p:ext uri="{BB962C8B-B14F-4D97-AF65-F5344CB8AC3E}">
        <p14:creationId xmlns:p14="http://schemas.microsoft.com/office/powerpoint/2010/main" val="1230547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31ED36FD-62C1-D14E-9CE1-E8DFCA175C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92731" y="2956347"/>
            <a:ext cx="3813113" cy="1333039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4A3FFD0B-FECD-4F48-BD73-4705D11F49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2556" y="458381"/>
            <a:ext cx="9613024" cy="827274"/>
          </a:xfrm>
          <a:prstGeom prst="rect">
            <a:avLst/>
          </a:prstGeom>
        </p:spPr>
        <p:txBody>
          <a:bodyPr anchor="b" anchorCtr="0"/>
          <a:lstStyle>
            <a:lvl1pPr algn="r">
              <a:defRPr sz="440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29D7151-3B68-2141-B9C1-DC0B5CAA1C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77719" y="1228505"/>
            <a:ext cx="1752600" cy="114300"/>
          </a:xfrm>
          <a:prstGeom prst="rect">
            <a:avLst/>
          </a:prstGeom>
        </p:spPr>
      </p:pic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627B627E-CE2A-8A4D-BACD-4129E26F5F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2556" y="1526625"/>
            <a:ext cx="9613024" cy="487299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s-ES" dirty="0"/>
              <a:t>Haz clic para modificar el texto</a:t>
            </a:r>
          </a:p>
        </p:txBody>
      </p:sp>
    </p:spTree>
    <p:extLst>
      <p:ext uri="{BB962C8B-B14F-4D97-AF65-F5344CB8AC3E}">
        <p14:creationId xmlns:p14="http://schemas.microsoft.com/office/powerpoint/2010/main" val="2672132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9421D0-B93D-0F4D-BAE5-9E12EE9E1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19800" y="1528763"/>
            <a:ext cx="6172200" cy="50341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C811DE2-02CF-F24C-AD08-4798A8A1DD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6420" y="1228505"/>
            <a:ext cx="1752600" cy="1143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AF48DEA-9E11-6F45-AE9C-0B3A549D8E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18716" y="214658"/>
            <a:ext cx="2783449" cy="1511015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BCC6E3A-A2DE-354A-9B3D-2D26085F67E4}"/>
              </a:ext>
            </a:extLst>
          </p:cNvPr>
          <p:cNvSpPr txBox="1"/>
          <p:nvPr userDrawn="1"/>
        </p:nvSpPr>
        <p:spPr>
          <a:xfrm>
            <a:off x="11009372" y="6503213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dirty="0">
                <a:solidFill>
                  <a:srgbClr val="22D8BA"/>
                </a:solidFill>
                <a:latin typeface="Roboto Slab" pitchFamily="2" charset="0"/>
                <a:ea typeface="Roboto Slab" pitchFamily="2" charset="0"/>
              </a:rPr>
              <a:t>#</a:t>
            </a:r>
            <a:r>
              <a:rPr lang="es-ES" sz="1200" dirty="0" err="1">
                <a:solidFill>
                  <a:srgbClr val="22D8BA"/>
                </a:solidFill>
                <a:latin typeface="Roboto Slab" pitchFamily="2" charset="0"/>
                <a:ea typeface="Roboto Slab" pitchFamily="2" charset="0"/>
              </a:rPr>
              <a:t>MadAIdays</a:t>
            </a:r>
            <a:endParaRPr lang="es-ES" sz="1200" dirty="0">
              <a:solidFill>
                <a:srgbClr val="22D8BA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3" name="Marcador de texto 11">
            <a:extLst>
              <a:ext uri="{FF2B5EF4-FFF2-40B4-BE49-F238E27FC236}">
                <a16:creationId xmlns:a16="http://schemas.microsoft.com/office/drawing/2014/main" id="{8842DC1C-4656-864D-8AD9-C94599DA77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964" y="1528763"/>
            <a:ext cx="5368250" cy="41481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Haz clic para modificar el texto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BD83E8E-9D09-BF48-9369-DC461A6F336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681" y="458381"/>
            <a:ext cx="11213899" cy="827274"/>
          </a:xfrm>
          <a:prstGeom prst="rect">
            <a:avLst/>
          </a:prstGeom>
        </p:spPr>
        <p:txBody>
          <a:bodyPr anchor="b" anchorCtr="0"/>
          <a:lstStyle>
            <a:lvl1pPr algn="l">
              <a:defRPr sz="440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7912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B9421D0-B93D-0F4D-BAE5-9E12EE9E1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823852"/>
            <a:ext cx="6172200" cy="50341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BCC6E3A-A2DE-354A-9B3D-2D26085F67E4}"/>
              </a:ext>
            </a:extLst>
          </p:cNvPr>
          <p:cNvSpPr txBox="1"/>
          <p:nvPr userDrawn="1"/>
        </p:nvSpPr>
        <p:spPr>
          <a:xfrm>
            <a:off x="11009372" y="6503213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dirty="0">
                <a:solidFill>
                  <a:srgbClr val="22D8BA"/>
                </a:solidFill>
                <a:latin typeface="Roboto Slab" pitchFamily="2" charset="0"/>
                <a:ea typeface="Roboto Slab" pitchFamily="2" charset="0"/>
              </a:rPr>
              <a:t>#</a:t>
            </a:r>
            <a:r>
              <a:rPr lang="es-ES" sz="1200" dirty="0" err="1">
                <a:solidFill>
                  <a:srgbClr val="22D8BA"/>
                </a:solidFill>
                <a:latin typeface="Roboto Slab" pitchFamily="2" charset="0"/>
                <a:ea typeface="Roboto Slab" pitchFamily="2" charset="0"/>
              </a:rPr>
              <a:t>MadAIdays</a:t>
            </a:r>
            <a:endParaRPr lang="es-ES" sz="1200" dirty="0">
              <a:solidFill>
                <a:srgbClr val="22D8BA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F692B9AE-A310-364F-A2CD-AA506AD252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2556" y="458381"/>
            <a:ext cx="9613024" cy="827274"/>
          </a:xfrm>
          <a:prstGeom prst="rect">
            <a:avLst/>
          </a:prstGeom>
        </p:spPr>
        <p:txBody>
          <a:bodyPr anchor="b" anchorCtr="0"/>
          <a:lstStyle>
            <a:lvl1pPr algn="r">
              <a:defRPr sz="4400">
                <a:solidFill>
                  <a:schemeClr val="tx1">
                    <a:lumMod val="50000"/>
                    <a:lumOff val="50000"/>
                  </a:schemeClr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07B16BBC-26DA-BA49-BC2B-779A315F73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77719" y="1228505"/>
            <a:ext cx="1752600" cy="114300"/>
          </a:xfrm>
          <a:prstGeom prst="rect">
            <a:avLst/>
          </a:prstGeom>
        </p:spPr>
      </p:pic>
      <p:sp>
        <p:nvSpPr>
          <p:cNvPr id="16" name="Marcador de texto 6">
            <a:extLst>
              <a:ext uri="{FF2B5EF4-FFF2-40B4-BE49-F238E27FC236}">
                <a16:creationId xmlns:a16="http://schemas.microsoft.com/office/drawing/2014/main" id="{F199BE66-5B0E-F74F-93F6-97A69F1DB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18500" y="1526625"/>
            <a:ext cx="5357080" cy="487299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s-ES" dirty="0"/>
              <a:t>Haz clic para modificar el texto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4BFB8C94-DE73-2540-BC6E-886E19E0712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2138506" y="-617525"/>
            <a:ext cx="62230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076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74EFDB1-A355-8E46-9FAE-A6EFA4C7E2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6155" y="317500"/>
            <a:ext cx="6223000" cy="6223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DBB6740-9C0E-1142-8435-FF33F0EF98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681" y="458381"/>
            <a:ext cx="11213899" cy="827274"/>
          </a:xfrm>
          <a:prstGeom prst="rect">
            <a:avLst/>
          </a:prstGeom>
        </p:spPr>
        <p:txBody>
          <a:bodyPr anchor="b" anchorCtr="0"/>
          <a:lstStyle>
            <a:lvl1pPr algn="l">
              <a:defRPr sz="44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4D3F3847-0570-7F4F-B4CC-D61C8CFDEC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16420" y="1228505"/>
            <a:ext cx="1752600" cy="114300"/>
          </a:xfrm>
          <a:prstGeom prst="rect">
            <a:avLst/>
          </a:prstGeom>
        </p:spPr>
      </p:pic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BA9D17F8-F16B-9B44-B957-F869DA4E6A9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963" y="1528763"/>
            <a:ext cx="7716431" cy="41481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Haz clic para modificar el texto</a:t>
            </a:r>
          </a:p>
        </p:txBody>
      </p:sp>
    </p:spTree>
    <p:extLst>
      <p:ext uri="{BB962C8B-B14F-4D97-AF65-F5344CB8AC3E}">
        <p14:creationId xmlns:p14="http://schemas.microsoft.com/office/powerpoint/2010/main" val="3453079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4A30D0-340E-7D42-B174-FE9410B6F9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892731" y="2956347"/>
            <a:ext cx="3813113" cy="1333039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64793B8E-281E-4541-8FED-76C095E59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2556" y="458381"/>
            <a:ext cx="9613024" cy="827274"/>
          </a:xfrm>
          <a:prstGeom prst="rect">
            <a:avLst/>
          </a:prstGeom>
        </p:spPr>
        <p:txBody>
          <a:bodyPr anchor="b" anchorCtr="0"/>
          <a:lstStyle>
            <a:lvl1pPr algn="r">
              <a:defRPr sz="44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EF6FDD-29CB-FF4E-8144-023963812C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77719" y="1228505"/>
            <a:ext cx="1752600" cy="114300"/>
          </a:xfrm>
          <a:prstGeom prst="rect">
            <a:avLst/>
          </a:prstGeom>
        </p:spPr>
      </p:pic>
      <p:sp>
        <p:nvSpPr>
          <p:cNvPr id="6" name="Marcador de texto 6">
            <a:extLst>
              <a:ext uri="{FF2B5EF4-FFF2-40B4-BE49-F238E27FC236}">
                <a16:creationId xmlns:a16="http://schemas.microsoft.com/office/drawing/2014/main" id="{1BDB4A43-BDFB-D946-AFF3-06716F834E1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062556" y="1526625"/>
            <a:ext cx="9613024" cy="487299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s-ES" dirty="0"/>
              <a:t>Haz clic para modificar el texto</a:t>
            </a:r>
          </a:p>
        </p:txBody>
      </p:sp>
    </p:spTree>
    <p:extLst>
      <p:ext uri="{BB962C8B-B14F-4D97-AF65-F5344CB8AC3E}">
        <p14:creationId xmlns:p14="http://schemas.microsoft.com/office/powerpoint/2010/main" val="2953192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4793B8E-281E-4541-8FED-76C095E596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62556" y="458381"/>
            <a:ext cx="9613024" cy="827274"/>
          </a:xfrm>
          <a:prstGeom prst="rect">
            <a:avLst/>
          </a:prstGeom>
        </p:spPr>
        <p:txBody>
          <a:bodyPr anchor="b" anchorCtr="0"/>
          <a:lstStyle>
            <a:lvl1pPr algn="r">
              <a:defRPr sz="44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EF6FDD-29CB-FF4E-8144-023963812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77719" y="1228505"/>
            <a:ext cx="1752600" cy="114300"/>
          </a:xfrm>
          <a:prstGeom prst="rect">
            <a:avLst/>
          </a:prstGeom>
        </p:spPr>
      </p:pic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C0A5D4C2-64A4-014E-A7FF-D2559093B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823852"/>
            <a:ext cx="6172200" cy="50341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8C192773-9030-5E42-B239-6EF886C53C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00800" y="1526625"/>
            <a:ext cx="5274780" cy="4872993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pPr lvl="0"/>
            <a:r>
              <a:rPr lang="es-ES" dirty="0"/>
              <a:t>Haz clic para modificar el texto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3C1FA2A-27A6-4148-8AC1-9E9280F369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8120" y="180281"/>
            <a:ext cx="2758118" cy="149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76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arcador de posición de imagen 2">
            <a:extLst>
              <a:ext uri="{FF2B5EF4-FFF2-40B4-BE49-F238E27FC236}">
                <a16:creationId xmlns:a16="http://schemas.microsoft.com/office/drawing/2014/main" id="{2B87C40A-23FD-A440-91EB-233F84695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19800" y="1528763"/>
            <a:ext cx="6172200" cy="50341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2D1D5A2-E482-B249-BBD7-2F833D3E24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6420" y="1228505"/>
            <a:ext cx="1752600" cy="1143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75F220E1-0B86-1345-B7B1-422A653EFC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1681" y="458381"/>
            <a:ext cx="11213899" cy="827274"/>
          </a:xfrm>
          <a:prstGeom prst="rect">
            <a:avLst/>
          </a:prstGeom>
        </p:spPr>
        <p:txBody>
          <a:bodyPr anchor="b" anchorCtr="0"/>
          <a:lstStyle>
            <a:lvl1pPr algn="l">
              <a:defRPr sz="4400">
                <a:solidFill>
                  <a:schemeClr val="bg1"/>
                </a:solidFill>
                <a:latin typeface="Roboto Slab" pitchFamily="2" charset="0"/>
                <a:ea typeface="Roboto Slab" pitchFamily="2" charset="0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15" name="Marcador de texto 11">
            <a:extLst>
              <a:ext uri="{FF2B5EF4-FFF2-40B4-BE49-F238E27FC236}">
                <a16:creationId xmlns:a16="http://schemas.microsoft.com/office/drawing/2014/main" id="{DA9ED521-E250-5445-A707-FEE6CDEFB3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61963" y="1528763"/>
            <a:ext cx="7716431" cy="4148137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IBM Plex Sans" panose="020B0503050203000203" pitchFamily="34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/>
              <a:t>Haz clic para modificar el texto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614E4EB5-6DE8-404E-BF40-EDD03F513C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15288" y="295089"/>
            <a:ext cx="4076712" cy="407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88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737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85C2C67-5387-DE4A-8B87-D830FFAA7B71}"/>
              </a:ext>
            </a:extLst>
          </p:cNvPr>
          <p:cNvSpPr txBox="1"/>
          <p:nvPr userDrawn="1"/>
        </p:nvSpPr>
        <p:spPr>
          <a:xfrm>
            <a:off x="11009372" y="6503213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dirty="0">
                <a:solidFill>
                  <a:srgbClr val="22D8BA"/>
                </a:solidFill>
                <a:latin typeface="Roboto Slab" pitchFamily="2" charset="0"/>
                <a:ea typeface="Roboto Slab" pitchFamily="2" charset="0"/>
              </a:rPr>
              <a:t>#</a:t>
            </a:r>
            <a:r>
              <a:rPr lang="es-ES" sz="1200" dirty="0" err="1">
                <a:solidFill>
                  <a:srgbClr val="22D8BA"/>
                </a:solidFill>
                <a:latin typeface="Roboto Slab" pitchFamily="2" charset="0"/>
                <a:ea typeface="Roboto Slab" pitchFamily="2" charset="0"/>
              </a:rPr>
              <a:t>MadAIdays</a:t>
            </a:r>
            <a:endParaRPr lang="es-ES" sz="1200" dirty="0">
              <a:solidFill>
                <a:srgbClr val="22D8BA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02FA3EA-BF3F-E348-B659-B52FF4DFDA5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6300" y="5993448"/>
            <a:ext cx="763960" cy="7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7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0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AD4E9A3-40CD-234B-A444-2248CEAA4EC6}"/>
              </a:ext>
            </a:extLst>
          </p:cNvPr>
          <p:cNvSpPr txBox="1"/>
          <p:nvPr userDrawn="1"/>
        </p:nvSpPr>
        <p:spPr>
          <a:xfrm>
            <a:off x="11009372" y="6503213"/>
            <a:ext cx="11031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" sz="1200" dirty="0">
                <a:solidFill>
                  <a:srgbClr val="22D8BA"/>
                </a:solidFill>
                <a:latin typeface="Roboto Slab" pitchFamily="2" charset="0"/>
                <a:ea typeface="Roboto Slab" pitchFamily="2" charset="0"/>
              </a:rPr>
              <a:t>#</a:t>
            </a:r>
            <a:r>
              <a:rPr lang="es-ES" sz="1200" dirty="0" err="1">
                <a:solidFill>
                  <a:srgbClr val="22D8BA"/>
                </a:solidFill>
                <a:latin typeface="Roboto Slab" pitchFamily="2" charset="0"/>
                <a:ea typeface="Roboto Slab" pitchFamily="2" charset="0"/>
              </a:rPr>
              <a:t>MadAIdays</a:t>
            </a:r>
            <a:endParaRPr lang="es-ES" sz="1200" dirty="0">
              <a:solidFill>
                <a:srgbClr val="22D8BA"/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C36BD64-962E-4247-869B-AF079D5155D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46300" y="5993448"/>
            <a:ext cx="763960" cy="718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8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  <p:sldLayoutId id="2147483669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70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5110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48.png"/><Relationship Id="rId4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 descr="Imagen que contiene cortina, silla, rojo, tabla&#10;&#10;Descripción generada automáticamente">
            <a:extLst>
              <a:ext uri="{FF2B5EF4-FFF2-40B4-BE49-F238E27FC236}">
                <a16:creationId xmlns:a16="http://schemas.microsoft.com/office/drawing/2014/main" id="{E28AB9A2-8475-0044-8C5F-8A4EA043A60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 rot="19344367">
            <a:off x="3455297" y="1182227"/>
            <a:ext cx="8545350" cy="568977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2088304-4FF3-E94D-AA46-0F5979DEE23D}"/>
              </a:ext>
            </a:extLst>
          </p:cNvPr>
          <p:cNvSpPr txBox="1"/>
          <p:nvPr/>
        </p:nvSpPr>
        <p:spPr>
          <a:xfrm>
            <a:off x="718279" y="3057103"/>
            <a:ext cx="57374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Bienvenid@s</a:t>
            </a:r>
            <a:endParaRPr lang="es-ES" sz="66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0494D3B-E836-814D-8B71-7AB6EB20CA6E}"/>
              </a:ext>
            </a:extLst>
          </p:cNvPr>
          <p:cNvSpPr txBox="1"/>
          <p:nvPr/>
        </p:nvSpPr>
        <p:spPr>
          <a:xfrm>
            <a:off x="718279" y="2447071"/>
            <a:ext cx="309005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El </a:t>
            </a:r>
            <a:r>
              <a:rPr lang="es-ES" sz="130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Meetup</a:t>
            </a:r>
            <a:r>
              <a:rPr lang="es-ES" sz="13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 definitivo de AI en Madrid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E611731-B476-244C-BDB8-72EC4C5C2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279" y="2942803"/>
            <a:ext cx="1752600" cy="114300"/>
          </a:xfrm>
          <a:prstGeom prst="rect">
            <a:avLst/>
          </a:prstGeom>
        </p:spPr>
      </p:pic>
      <p:pic>
        <p:nvPicPr>
          <p:cNvPr id="9" name="Imagen 8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52553F4A-1AF3-8D49-97E6-48CBBD350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578" y="614613"/>
            <a:ext cx="2876423" cy="12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66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1763C3-C066-4D4B-9AFD-E8256F01D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EXTRACT DATA</a:t>
            </a:r>
          </a:p>
        </p:txBody>
      </p:sp>
    </p:spTree>
    <p:extLst>
      <p:ext uri="{BB962C8B-B14F-4D97-AF65-F5344CB8AC3E}">
        <p14:creationId xmlns:p14="http://schemas.microsoft.com/office/powerpoint/2010/main" val="1112916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Pipeline – </a:t>
            </a:r>
            <a:r>
              <a:rPr lang="es-ES" dirty="0" err="1"/>
              <a:t>Extract</a:t>
            </a:r>
            <a:r>
              <a:rPr lang="es-ES" dirty="0"/>
              <a:t>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5A87B-2D97-4DB8-BD82-ACC3555E48E0}"/>
              </a:ext>
            </a:extLst>
          </p:cNvPr>
          <p:cNvSpPr/>
          <p:nvPr/>
        </p:nvSpPr>
        <p:spPr bwMode="auto">
          <a:xfrm>
            <a:off x="1464000" y="2235200"/>
            <a:ext cx="8700989" cy="1846659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8">
            <a:extLst>
              <a:ext uri="{FF2B5EF4-FFF2-40B4-BE49-F238E27FC236}">
                <a16:creationId xmlns:a16="http://schemas.microsoft.com/office/drawing/2014/main" id="{37B81067-C3B1-4C10-B7FD-D8DB4E2DAA4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222614" y="3372616"/>
            <a:ext cx="894967" cy="657495"/>
          </a:xfrm>
          <a:prstGeom prst="rect">
            <a:avLst/>
          </a:prstGeom>
          <a:ln>
            <a:noFill/>
          </a:ln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9F8C882D-7738-482E-9A39-7C972B9AEAE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25000" y="1844074"/>
            <a:ext cx="527117" cy="553997"/>
          </a:xfrm>
          <a:prstGeom prst="rect">
            <a:avLst/>
          </a:prstGeom>
          <a:ln>
            <a:noFill/>
          </a:ln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39FF019-0C35-4C53-BDEE-F53A8AAF243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885012" y="1865846"/>
            <a:ext cx="527116" cy="553997"/>
          </a:xfrm>
          <a:prstGeom prst="rect">
            <a:avLst/>
          </a:prstGeom>
          <a:ln>
            <a:noFill/>
          </a:ln>
        </p:spPr>
      </p:pic>
      <p:pic>
        <p:nvPicPr>
          <p:cNvPr id="28" name="Picture 6" descr="Imagen relacionada">
            <a:extLst>
              <a:ext uri="{FF2B5EF4-FFF2-40B4-BE49-F238E27FC236}">
                <a16:creationId xmlns:a16="http://schemas.microsoft.com/office/drawing/2014/main" id="{785320FE-C1E3-4313-A9A6-4A262B8C3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35" y="2544220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AED3098-7118-4AF2-8A41-3BBBB9BAE943}"/>
              </a:ext>
            </a:extLst>
          </p:cNvPr>
          <p:cNvSpPr/>
          <p:nvPr/>
        </p:nvSpPr>
        <p:spPr bwMode="auto">
          <a:xfrm>
            <a:off x="2117775" y="2977446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6" descr="Imagen relacionada">
            <a:extLst>
              <a:ext uri="{FF2B5EF4-FFF2-40B4-BE49-F238E27FC236}">
                <a16:creationId xmlns:a16="http://schemas.microsoft.com/office/drawing/2014/main" id="{7EA84954-BEB3-425B-8A2E-0FBEA7E07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59" y="2544220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12D7E7C-BA95-4BEF-AB87-C30821D9A667}"/>
              </a:ext>
            </a:extLst>
          </p:cNvPr>
          <p:cNvSpPr/>
          <p:nvPr/>
        </p:nvSpPr>
        <p:spPr bwMode="auto">
          <a:xfrm>
            <a:off x="4791035" y="2970708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" name="Picture 6" descr="Imagen relacionada">
            <a:extLst>
              <a:ext uri="{FF2B5EF4-FFF2-40B4-BE49-F238E27FC236}">
                <a16:creationId xmlns:a16="http://schemas.microsoft.com/office/drawing/2014/main" id="{0F779B96-0161-47B6-8813-2FDAE0ED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861" y="2544220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DA8029-9DDA-4605-BBD7-FC0022061658}"/>
              </a:ext>
            </a:extLst>
          </p:cNvPr>
          <p:cNvSpPr/>
          <p:nvPr/>
        </p:nvSpPr>
        <p:spPr bwMode="auto">
          <a:xfrm>
            <a:off x="7450849" y="2970708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8" descr="Resultado de imagen de twitter">
            <a:extLst>
              <a:ext uri="{FF2B5EF4-FFF2-40B4-BE49-F238E27FC236}">
                <a16:creationId xmlns:a16="http://schemas.microsoft.com/office/drawing/2014/main" id="{F8A4D574-680F-4998-9951-21053397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484" y="2810338"/>
            <a:ext cx="863334" cy="86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Resultado de imagen de azure pipelines logo">
            <a:extLst>
              <a:ext uri="{FF2B5EF4-FFF2-40B4-BE49-F238E27FC236}">
                <a16:creationId xmlns:a16="http://schemas.microsoft.com/office/drawing/2014/main" id="{B32CD15A-6082-4ADF-A5AB-2257EC41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11" y="2908940"/>
            <a:ext cx="601045" cy="6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 descr="Resultado de imagen de ai icon">
            <a:extLst>
              <a:ext uri="{FF2B5EF4-FFF2-40B4-BE49-F238E27FC236}">
                <a16:creationId xmlns:a16="http://schemas.microsoft.com/office/drawing/2014/main" id="{A85F5358-20E8-4C98-8AA5-69E44F6D1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72" y="2949520"/>
            <a:ext cx="612503" cy="61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80FC9D4-CC49-4069-A8B0-45D48DDA0BF0}"/>
              </a:ext>
            </a:extLst>
          </p:cNvPr>
          <p:cNvSpPr txBox="1"/>
          <p:nvPr/>
        </p:nvSpPr>
        <p:spPr>
          <a:xfrm>
            <a:off x="1813977" y="4546407"/>
            <a:ext cx="262382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Twitter API</a:t>
            </a:r>
            <a:endParaRPr lang="es-E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Proceso automatizado en </a:t>
            </a:r>
            <a:r>
              <a:rPr lang="es-E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Databricks</a:t>
            </a:r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290FD6-4263-4AFC-A4FB-10230E62AEAC}"/>
              </a:ext>
            </a:extLst>
          </p:cNvPr>
          <p:cNvSpPr txBox="1"/>
          <p:nvPr/>
        </p:nvSpPr>
        <p:spPr>
          <a:xfrm>
            <a:off x="4437803" y="4413544"/>
            <a:ext cx="3149970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Introducción a NLP</a:t>
            </a: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Information</a:t>
            </a:r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 </a:t>
            </a:r>
            <a:r>
              <a:rPr lang="es-E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Retrieval</a:t>
            </a:r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Proceso de entrenamiento</a:t>
            </a:r>
          </a:p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En Azure ML </a:t>
            </a:r>
            <a:r>
              <a:rPr lang="es-E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Services</a:t>
            </a:r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A3ED50-3579-4C68-BEAA-A5C7270DE6D4}"/>
              </a:ext>
            </a:extLst>
          </p:cNvPr>
          <p:cNvSpPr txBox="1"/>
          <p:nvPr/>
        </p:nvSpPr>
        <p:spPr>
          <a:xfrm>
            <a:off x="7221479" y="4388222"/>
            <a:ext cx="283063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Generación de imagen predictiva</a:t>
            </a: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Despliegue</a:t>
            </a: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Publicación de Azure ML Pipeline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BB6D46F-1056-493F-B96E-F96AD2104A3E}"/>
              </a:ext>
            </a:extLst>
          </p:cNvPr>
          <p:cNvSpPr/>
          <p:nvPr/>
        </p:nvSpPr>
        <p:spPr bwMode="auto">
          <a:xfrm>
            <a:off x="4436015" y="2300219"/>
            <a:ext cx="1613043" cy="149137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E42966-FC8A-42FF-B406-18C9DA2C0CEF}"/>
              </a:ext>
            </a:extLst>
          </p:cNvPr>
          <p:cNvSpPr/>
          <p:nvPr/>
        </p:nvSpPr>
        <p:spPr bwMode="auto">
          <a:xfrm>
            <a:off x="7023755" y="2496315"/>
            <a:ext cx="1613043" cy="149137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1A99-14FD-448C-8BF9-7276E668400C}"/>
              </a:ext>
            </a:extLst>
          </p:cNvPr>
          <p:cNvSpPr/>
          <p:nvPr/>
        </p:nvSpPr>
        <p:spPr bwMode="auto">
          <a:xfrm>
            <a:off x="4300886" y="4380955"/>
            <a:ext cx="5528913" cy="210594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53271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1763C3-C066-4D4B-9AFD-E8256F01D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A6AEB0-CE2A-AD4C-A951-9C866B454C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1D5F3DD1-04E1-CB41-8734-03A094F0B5FD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1FD833-A8A2-C14B-A3F1-DA8201231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00" y="5993448"/>
            <a:ext cx="763960" cy="718253"/>
          </a:xfrm>
          <a:prstGeom prst="rect">
            <a:avLst/>
          </a:prstGeom>
        </p:spPr>
      </p:pic>
      <p:pic>
        <p:nvPicPr>
          <p:cNvPr id="52" name="Google Shape;480;p51">
            <a:extLst>
              <a:ext uri="{FF2B5EF4-FFF2-40B4-BE49-F238E27FC236}">
                <a16:creationId xmlns:a16="http://schemas.microsoft.com/office/drawing/2014/main" id="{0BC36BE2-901B-425A-9039-D4E529A3889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2000" y="2528725"/>
            <a:ext cx="6212300" cy="17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482;p51">
            <a:extLst>
              <a:ext uri="{FF2B5EF4-FFF2-40B4-BE49-F238E27FC236}">
                <a16:creationId xmlns:a16="http://schemas.microsoft.com/office/drawing/2014/main" id="{69B99DA0-8CA2-4EF7-8974-D465233B50DE}"/>
              </a:ext>
            </a:extLst>
          </p:cNvPr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182100" y="2352460"/>
            <a:ext cx="2835702" cy="212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483;p51">
            <a:extLst>
              <a:ext uri="{FF2B5EF4-FFF2-40B4-BE49-F238E27FC236}">
                <a16:creationId xmlns:a16="http://schemas.microsoft.com/office/drawing/2014/main" id="{13B36E81-BB0F-453A-93A4-7961486D805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1350" y="2469875"/>
            <a:ext cx="2495425" cy="2495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9430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1763C3-C066-4D4B-9AFD-E8256F01D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76796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Pipeline – Artificial </a:t>
            </a:r>
            <a:r>
              <a:rPr lang="es-ES" dirty="0" err="1"/>
              <a:t>Intelligence</a:t>
            </a:r>
            <a:endParaRPr lang="es-E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5A87B-2D97-4DB8-BD82-ACC3555E48E0}"/>
              </a:ext>
            </a:extLst>
          </p:cNvPr>
          <p:cNvSpPr/>
          <p:nvPr/>
        </p:nvSpPr>
        <p:spPr bwMode="auto">
          <a:xfrm>
            <a:off x="1464000" y="2235200"/>
            <a:ext cx="8700989" cy="1846659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8">
            <a:extLst>
              <a:ext uri="{FF2B5EF4-FFF2-40B4-BE49-F238E27FC236}">
                <a16:creationId xmlns:a16="http://schemas.microsoft.com/office/drawing/2014/main" id="{37B81067-C3B1-4C10-B7FD-D8DB4E2DAA4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222614" y="3372616"/>
            <a:ext cx="894967" cy="657495"/>
          </a:xfrm>
          <a:prstGeom prst="rect">
            <a:avLst/>
          </a:prstGeom>
          <a:ln>
            <a:noFill/>
          </a:ln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9F8C882D-7738-482E-9A39-7C972B9AEAE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25000" y="1844074"/>
            <a:ext cx="527117" cy="553997"/>
          </a:xfrm>
          <a:prstGeom prst="rect">
            <a:avLst/>
          </a:prstGeom>
          <a:ln>
            <a:noFill/>
          </a:ln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39FF019-0C35-4C53-BDEE-F53A8AAF243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885012" y="1865846"/>
            <a:ext cx="527116" cy="553997"/>
          </a:xfrm>
          <a:prstGeom prst="rect">
            <a:avLst/>
          </a:prstGeom>
          <a:ln>
            <a:noFill/>
          </a:ln>
        </p:spPr>
      </p:pic>
      <p:pic>
        <p:nvPicPr>
          <p:cNvPr id="28" name="Picture 6" descr="Imagen relacionada">
            <a:extLst>
              <a:ext uri="{FF2B5EF4-FFF2-40B4-BE49-F238E27FC236}">
                <a16:creationId xmlns:a16="http://schemas.microsoft.com/office/drawing/2014/main" id="{785320FE-C1E3-4313-A9A6-4A262B8C3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35" y="2544220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AED3098-7118-4AF2-8A41-3BBBB9BAE943}"/>
              </a:ext>
            </a:extLst>
          </p:cNvPr>
          <p:cNvSpPr/>
          <p:nvPr/>
        </p:nvSpPr>
        <p:spPr bwMode="auto">
          <a:xfrm>
            <a:off x="2117775" y="2977446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6" descr="Imagen relacionada">
            <a:extLst>
              <a:ext uri="{FF2B5EF4-FFF2-40B4-BE49-F238E27FC236}">
                <a16:creationId xmlns:a16="http://schemas.microsoft.com/office/drawing/2014/main" id="{7EA84954-BEB3-425B-8A2E-0FBEA7E07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59" y="2544220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12D7E7C-BA95-4BEF-AB87-C30821D9A667}"/>
              </a:ext>
            </a:extLst>
          </p:cNvPr>
          <p:cNvSpPr/>
          <p:nvPr/>
        </p:nvSpPr>
        <p:spPr bwMode="auto">
          <a:xfrm>
            <a:off x="4791035" y="2970708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" name="Picture 6" descr="Imagen relacionada">
            <a:extLst>
              <a:ext uri="{FF2B5EF4-FFF2-40B4-BE49-F238E27FC236}">
                <a16:creationId xmlns:a16="http://schemas.microsoft.com/office/drawing/2014/main" id="{0F779B96-0161-47B6-8813-2FDAE0ED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861" y="2544220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DA8029-9DDA-4605-BBD7-FC0022061658}"/>
              </a:ext>
            </a:extLst>
          </p:cNvPr>
          <p:cNvSpPr/>
          <p:nvPr/>
        </p:nvSpPr>
        <p:spPr bwMode="auto">
          <a:xfrm>
            <a:off x="7450849" y="2970708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8" descr="Resultado de imagen de twitter">
            <a:extLst>
              <a:ext uri="{FF2B5EF4-FFF2-40B4-BE49-F238E27FC236}">
                <a16:creationId xmlns:a16="http://schemas.microsoft.com/office/drawing/2014/main" id="{F8A4D574-680F-4998-9951-21053397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484" y="2810338"/>
            <a:ext cx="863334" cy="86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Resultado de imagen de azure pipelines logo">
            <a:extLst>
              <a:ext uri="{FF2B5EF4-FFF2-40B4-BE49-F238E27FC236}">
                <a16:creationId xmlns:a16="http://schemas.microsoft.com/office/drawing/2014/main" id="{B32CD15A-6082-4ADF-A5AB-2257EC41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11" y="2908940"/>
            <a:ext cx="601045" cy="6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 descr="Resultado de imagen de ai icon">
            <a:extLst>
              <a:ext uri="{FF2B5EF4-FFF2-40B4-BE49-F238E27FC236}">
                <a16:creationId xmlns:a16="http://schemas.microsoft.com/office/drawing/2014/main" id="{A85F5358-20E8-4C98-8AA5-69E44F6D1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72" y="2949520"/>
            <a:ext cx="612503" cy="61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80FC9D4-CC49-4069-A8B0-45D48DDA0BF0}"/>
              </a:ext>
            </a:extLst>
          </p:cNvPr>
          <p:cNvSpPr txBox="1"/>
          <p:nvPr/>
        </p:nvSpPr>
        <p:spPr>
          <a:xfrm>
            <a:off x="1813977" y="4546407"/>
            <a:ext cx="262382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Twitter API</a:t>
            </a:r>
            <a:endParaRPr lang="es-E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Proceso automatizado en </a:t>
            </a:r>
            <a:r>
              <a:rPr lang="es-E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Databricks</a:t>
            </a:r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290FD6-4263-4AFC-A4FB-10230E62AEAC}"/>
              </a:ext>
            </a:extLst>
          </p:cNvPr>
          <p:cNvSpPr txBox="1"/>
          <p:nvPr/>
        </p:nvSpPr>
        <p:spPr>
          <a:xfrm>
            <a:off x="4437803" y="4413544"/>
            <a:ext cx="3149970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Introducción a NLP</a:t>
            </a: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Information</a:t>
            </a:r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 </a:t>
            </a:r>
            <a:r>
              <a:rPr lang="es-E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Retrieval</a:t>
            </a:r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Proceso de entrenamiento</a:t>
            </a:r>
          </a:p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En Azure ML </a:t>
            </a:r>
            <a:r>
              <a:rPr lang="es-E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Services</a:t>
            </a:r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A3ED50-3579-4C68-BEAA-A5C7270DE6D4}"/>
              </a:ext>
            </a:extLst>
          </p:cNvPr>
          <p:cNvSpPr txBox="1"/>
          <p:nvPr/>
        </p:nvSpPr>
        <p:spPr>
          <a:xfrm>
            <a:off x="7221479" y="4388222"/>
            <a:ext cx="2830638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Generación de imagen predictiva</a:t>
            </a: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Despliegue</a:t>
            </a: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Publicación de Azure ML Pipeline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E42966-FC8A-42FF-B406-18C9DA2C0CEF}"/>
              </a:ext>
            </a:extLst>
          </p:cNvPr>
          <p:cNvSpPr/>
          <p:nvPr/>
        </p:nvSpPr>
        <p:spPr bwMode="auto">
          <a:xfrm>
            <a:off x="7023755" y="2496315"/>
            <a:ext cx="1613043" cy="1491379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471A99-14FD-448C-8BF9-7276E668400C}"/>
              </a:ext>
            </a:extLst>
          </p:cNvPr>
          <p:cNvSpPr/>
          <p:nvPr/>
        </p:nvSpPr>
        <p:spPr bwMode="auto">
          <a:xfrm>
            <a:off x="7164861" y="4380955"/>
            <a:ext cx="2664938" cy="210594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930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55C39C9-4564-DB49-A322-15099E2CE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NLP - Introducción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6EC3C9-1000-4037-8471-DB72DBC9BC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547341-6318-4890-B3BB-BBBB07FB9FB9}"/>
              </a:ext>
            </a:extLst>
          </p:cNvPr>
          <p:cNvSpPr/>
          <p:nvPr/>
        </p:nvSpPr>
        <p:spPr>
          <a:xfrm>
            <a:off x="5473938" y="3244334"/>
            <a:ext cx="585160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s-ES" sz="1765" dirty="0">
                <a:solidFill>
                  <a:srgbClr val="000000"/>
                </a:solidFill>
                <a:latin typeface="Quicksand"/>
              </a:rPr>
              <a:t>casa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58040B6-E38E-4F07-BA8E-258A62096E32}"/>
              </a:ext>
            </a:extLst>
          </p:cNvPr>
          <p:cNvSpPr/>
          <p:nvPr/>
        </p:nvSpPr>
        <p:spPr>
          <a:xfrm>
            <a:off x="9883523" y="4016447"/>
            <a:ext cx="585417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s-ES" sz="1765" dirty="0">
                <a:solidFill>
                  <a:srgbClr val="000000"/>
                </a:solidFill>
                <a:latin typeface="Quicksand"/>
              </a:rPr>
              <a:t>bien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52099E-9985-40AC-B3A8-3B693DF2D15F}"/>
              </a:ext>
            </a:extLst>
          </p:cNvPr>
          <p:cNvSpPr/>
          <p:nvPr/>
        </p:nvSpPr>
        <p:spPr>
          <a:xfrm>
            <a:off x="6246098" y="4280654"/>
            <a:ext cx="1050480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s-ES" sz="1765" dirty="0">
                <a:solidFill>
                  <a:srgbClr val="000000"/>
                </a:solidFill>
                <a:latin typeface="Quicksand"/>
              </a:rPr>
              <a:t>mediocre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D1C8065-6C9B-4558-89C4-3243411DBE1B}"/>
              </a:ext>
            </a:extLst>
          </p:cNvPr>
          <p:cNvSpPr/>
          <p:nvPr/>
        </p:nvSpPr>
        <p:spPr>
          <a:xfrm>
            <a:off x="7780258" y="2800588"/>
            <a:ext cx="552267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s-ES" sz="1765" dirty="0">
                <a:solidFill>
                  <a:srgbClr val="000000"/>
                </a:solidFill>
                <a:latin typeface="Quicksand"/>
              </a:rPr>
              <a:t>azul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D78B1E-3BEC-4333-96DB-8B4E32998DE2}"/>
              </a:ext>
            </a:extLst>
          </p:cNvPr>
          <p:cNvCxnSpPr/>
          <p:nvPr/>
        </p:nvCxnSpPr>
        <p:spPr>
          <a:xfrm>
            <a:off x="2682240" y="2346960"/>
            <a:ext cx="0" cy="3088640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DC2C411-4776-44FF-B174-578144F6F03D}"/>
              </a:ext>
            </a:extLst>
          </p:cNvPr>
          <p:cNvCxnSpPr>
            <a:cxnSpLocks/>
          </p:cNvCxnSpPr>
          <p:nvPr/>
        </p:nvCxnSpPr>
        <p:spPr>
          <a:xfrm flipH="1">
            <a:off x="2682240" y="5435600"/>
            <a:ext cx="5953760" cy="0"/>
          </a:xfrm>
          <a:prstGeom prst="line">
            <a:avLst/>
          </a:prstGeom>
          <a:noFill/>
          <a:ln w="9525" cap="flat" cmpd="sng" algn="ctr">
            <a:solidFill>
              <a:srgbClr val="0078D4"/>
            </a:solidFill>
            <a:prstDash val="solid"/>
          </a:ln>
          <a:effectLst/>
        </p:spPr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02D49CE-8003-4785-AD68-7484C3685C33}"/>
              </a:ext>
            </a:extLst>
          </p:cNvPr>
          <p:cNvSpPr/>
          <p:nvPr/>
        </p:nvSpPr>
        <p:spPr>
          <a:xfrm>
            <a:off x="9845050" y="3623732"/>
            <a:ext cx="585160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s-ES" sz="1765" dirty="0">
                <a:solidFill>
                  <a:srgbClr val="000000"/>
                </a:solidFill>
                <a:latin typeface="Quicksand"/>
              </a:rPr>
              <a:t>casa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25F811-2F8D-46BA-A05A-836B7F15EE67}"/>
              </a:ext>
            </a:extLst>
          </p:cNvPr>
          <p:cNvSpPr/>
          <p:nvPr/>
        </p:nvSpPr>
        <p:spPr>
          <a:xfrm>
            <a:off x="4671298" y="4019788"/>
            <a:ext cx="585417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s-ES" sz="1765" dirty="0">
                <a:solidFill>
                  <a:srgbClr val="000000"/>
                </a:solidFill>
                <a:latin typeface="Quicksand"/>
              </a:rPr>
              <a:t>bien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CD42C4D-3FC1-4448-A1BA-E3D2665CA7A6}"/>
              </a:ext>
            </a:extLst>
          </p:cNvPr>
          <p:cNvSpPr/>
          <p:nvPr/>
        </p:nvSpPr>
        <p:spPr>
          <a:xfrm>
            <a:off x="9845050" y="4465320"/>
            <a:ext cx="1050480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s-ES" sz="1765" dirty="0">
                <a:solidFill>
                  <a:srgbClr val="000000"/>
                </a:solidFill>
                <a:latin typeface="Quicksand"/>
              </a:rPr>
              <a:t>mediocre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C030E5D-15B5-4A6D-870D-5B8C77BCA6A8}"/>
              </a:ext>
            </a:extLst>
          </p:cNvPr>
          <p:cNvSpPr/>
          <p:nvPr/>
        </p:nvSpPr>
        <p:spPr>
          <a:xfrm>
            <a:off x="9883523" y="3207634"/>
            <a:ext cx="552267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367"/>
            <a:r>
              <a:rPr lang="es-ES" sz="1765" dirty="0">
                <a:solidFill>
                  <a:srgbClr val="000000"/>
                </a:solidFill>
                <a:latin typeface="Quicksand"/>
              </a:rPr>
              <a:t>azul</a:t>
            </a:r>
          </a:p>
        </p:txBody>
      </p:sp>
    </p:spTree>
    <p:extLst>
      <p:ext uri="{BB962C8B-B14F-4D97-AF65-F5344CB8AC3E}">
        <p14:creationId xmlns:p14="http://schemas.microsoft.com/office/powerpoint/2010/main" val="228887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4" grpId="0"/>
      <p:bldP spid="25" grpId="0"/>
      <p:bldP spid="26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NLP - Introducción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945F0E6-A8E3-4E56-AF04-8E3B67A4912F}"/>
              </a:ext>
            </a:extLst>
          </p:cNvPr>
          <p:cNvCxnSpPr/>
          <p:nvPr/>
        </p:nvCxnSpPr>
        <p:spPr>
          <a:xfrm>
            <a:off x="2682240" y="2346960"/>
            <a:ext cx="0" cy="3088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CA93B6D-417F-4620-A8CC-212757D25819}"/>
              </a:ext>
            </a:extLst>
          </p:cNvPr>
          <p:cNvCxnSpPr>
            <a:cxnSpLocks/>
          </p:cNvCxnSpPr>
          <p:nvPr/>
        </p:nvCxnSpPr>
        <p:spPr>
          <a:xfrm flipH="1">
            <a:off x="2682240" y="5435600"/>
            <a:ext cx="5953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DBEE9E8E-37F6-40C2-8F36-92237E6F8951}"/>
              </a:ext>
            </a:extLst>
          </p:cNvPr>
          <p:cNvSpPr/>
          <p:nvPr/>
        </p:nvSpPr>
        <p:spPr>
          <a:xfrm>
            <a:off x="5618480" y="2778482"/>
            <a:ext cx="615874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casa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3CA9A67-0300-4886-9532-2DD99A4C7B5B}"/>
              </a:ext>
            </a:extLst>
          </p:cNvPr>
          <p:cNvSpPr/>
          <p:nvPr/>
        </p:nvSpPr>
        <p:spPr>
          <a:xfrm>
            <a:off x="6465187" y="4834652"/>
            <a:ext cx="1117807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mediocre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4FD537E-C74F-448D-AE5E-E44F8E89469A}"/>
              </a:ext>
            </a:extLst>
          </p:cNvPr>
          <p:cNvSpPr/>
          <p:nvPr/>
        </p:nvSpPr>
        <p:spPr>
          <a:xfrm>
            <a:off x="3765479" y="4128310"/>
            <a:ext cx="585417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azul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57DF6BA-6F3C-4CCC-B586-C76A155FFC2E}"/>
              </a:ext>
            </a:extLst>
          </p:cNvPr>
          <p:cNvSpPr/>
          <p:nvPr/>
        </p:nvSpPr>
        <p:spPr>
          <a:xfrm>
            <a:off x="7048968" y="2413164"/>
            <a:ext cx="619080" cy="3639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/>
              <a:t>bien</a:t>
            </a:r>
          </a:p>
        </p:txBody>
      </p:sp>
    </p:spTree>
    <p:extLst>
      <p:ext uri="{BB962C8B-B14F-4D97-AF65-F5344CB8AC3E}">
        <p14:creationId xmlns:p14="http://schemas.microsoft.com/office/powerpoint/2010/main" val="3324781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NLP - Introducción</a:t>
            </a:r>
          </a:p>
        </p:txBody>
      </p:sp>
      <p:pic>
        <p:nvPicPr>
          <p:cNvPr id="3" name="Picture 2" descr="Resultado de imagen de fasttext icon">
            <a:extLst>
              <a:ext uri="{FF2B5EF4-FFF2-40B4-BE49-F238E27FC236}">
                <a16:creationId xmlns:a16="http://schemas.microsoft.com/office/drawing/2014/main" id="{3F9013D9-B7E2-496A-9824-2D30235A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3437487"/>
            <a:ext cx="3385456" cy="177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Resultado de imagen de gensim icon">
            <a:extLst>
              <a:ext uri="{FF2B5EF4-FFF2-40B4-BE49-F238E27FC236}">
                <a16:creationId xmlns:a16="http://schemas.microsoft.com/office/drawing/2014/main" id="{F80FA1BB-77E2-405D-924D-593A7A3F8B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7297" y="3437487"/>
            <a:ext cx="4049486" cy="202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10">
            <a:extLst>
              <a:ext uri="{FF2B5EF4-FFF2-40B4-BE49-F238E27FC236}">
                <a16:creationId xmlns:a16="http://schemas.microsoft.com/office/drawing/2014/main" id="{95FE90F6-8FE2-4BAC-A535-36FC224A8AD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963" y="1528763"/>
            <a:ext cx="7716431" cy="4148137"/>
          </a:xfrm>
        </p:spPr>
        <p:txBody>
          <a:bodyPr/>
          <a:lstStyle/>
          <a:p>
            <a:r>
              <a:rPr lang="es-ES" dirty="0"/>
              <a:t>Los pesos de las palabras se ajustan a medida que ven más oraciones en su contexto</a:t>
            </a:r>
          </a:p>
          <a:p>
            <a:r>
              <a:rPr lang="es-ES" dirty="0"/>
              <a:t>Cuantas más veces pasen sobre un tema más expertos sobre ese tema se volverán los modelos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8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Pipeline – NLP</a:t>
            </a:r>
          </a:p>
        </p:txBody>
      </p:sp>
      <p:sp>
        <p:nvSpPr>
          <p:cNvPr id="3" name="Marcador de texto 10">
            <a:extLst>
              <a:ext uri="{FF2B5EF4-FFF2-40B4-BE49-F238E27FC236}">
                <a16:creationId xmlns:a16="http://schemas.microsoft.com/office/drawing/2014/main" id="{130E29E5-C388-42B6-9284-C5B62895A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963" y="1528763"/>
            <a:ext cx="7716431" cy="4148137"/>
          </a:xfrm>
        </p:spPr>
        <p:txBody>
          <a:bodyPr/>
          <a:lstStyle/>
          <a:p>
            <a:endParaRPr lang="es-ES" dirty="0"/>
          </a:p>
          <a:p>
            <a:r>
              <a:rPr lang="es-ES" dirty="0"/>
              <a:t>Redes Neuronales Simples</a:t>
            </a:r>
          </a:p>
          <a:p>
            <a:r>
              <a:rPr lang="es-ES" dirty="0"/>
              <a:t>CBOW</a:t>
            </a:r>
          </a:p>
          <a:p>
            <a:r>
              <a:rPr lang="es-ES" dirty="0" err="1"/>
              <a:t>Skip-gram</a:t>
            </a:r>
            <a:endParaRPr lang="es-ES" dirty="0"/>
          </a:p>
        </p:txBody>
      </p:sp>
      <p:pic>
        <p:nvPicPr>
          <p:cNvPr id="4" name="Picture 6" descr="https://miro.medium.com/max/414/1*TbjQNQLuyEW-cgsofyDioQ.png">
            <a:extLst>
              <a:ext uri="{FF2B5EF4-FFF2-40B4-BE49-F238E27FC236}">
                <a16:creationId xmlns:a16="http://schemas.microsoft.com/office/drawing/2014/main" id="{E6BE4C4E-15C2-44A7-9C1A-0E109D7A0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089" y="2000250"/>
            <a:ext cx="26289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s://miro.medium.com/max/495/1*UdLFo8hgsX0a1NKKuf_n9Q.png">
            <a:extLst>
              <a:ext uri="{FF2B5EF4-FFF2-40B4-BE49-F238E27FC236}">
                <a16:creationId xmlns:a16="http://schemas.microsoft.com/office/drawing/2014/main" id="{FC515F48-9855-4C3A-A43E-4B6F0A2E9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312" y="1919373"/>
            <a:ext cx="2628901" cy="301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Resultado de imagen de fasttext network">
            <a:extLst>
              <a:ext uri="{FF2B5EF4-FFF2-40B4-BE49-F238E27FC236}">
                <a16:creationId xmlns:a16="http://schemas.microsoft.com/office/drawing/2014/main" id="{68B8F061-43B8-427F-A237-485C327C1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20" y="3543325"/>
            <a:ext cx="3058160" cy="21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094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Pipeline – NLP</a:t>
            </a:r>
          </a:p>
        </p:txBody>
      </p:sp>
      <p:sp>
        <p:nvSpPr>
          <p:cNvPr id="3" name="Marcador de texto 10">
            <a:extLst>
              <a:ext uri="{FF2B5EF4-FFF2-40B4-BE49-F238E27FC236}">
                <a16:creationId xmlns:a16="http://schemas.microsoft.com/office/drawing/2014/main" id="{130E29E5-C388-42B6-9284-C5B62895A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963" y="1528763"/>
            <a:ext cx="7716431" cy="4148137"/>
          </a:xfrm>
        </p:spPr>
        <p:txBody>
          <a:bodyPr/>
          <a:lstStyle/>
          <a:p>
            <a:endParaRPr lang="es-ES" dirty="0"/>
          </a:p>
          <a:p>
            <a:pPr>
              <a:lnSpc>
                <a:spcPct val="120000"/>
              </a:lnSpc>
            </a:pPr>
            <a:r>
              <a:rPr lang="es-ES" dirty="0" err="1">
                <a:latin typeface="Quicksand"/>
              </a:rPr>
              <a:t>Tokenize</a:t>
            </a:r>
            <a:endParaRPr lang="es-ES" dirty="0">
              <a:latin typeface="Quicksand"/>
            </a:endParaRPr>
          </a:p>
          <a:p>
            <a:pPr>
              <a:lnSpc>
                <a:spcPct val="120000"/>
              </a:lnSpc>
            </a:pPr>
            <a:r>
              <a:rPr lang="es-ES" dirty="0" err="1">
                <a:latin typeface="Quicksand"/>
              </a:rPr>
              <a:t>Standarize</a:t>
            </a:r>
            <a:endParaRPr lang="es-ES" dirty="0">
              <a:latin typeface="Quicksand"/>
            </a:endParaRPr>
          </a:p>
          <a:p>
            <a:pPr>
              <a:lnSpc>
                <a:spcPct val="120000"/>
              </a:lnSpc>
            </a:pPr>
            <a:r>
              <a:rPr lang="es-ES" dirty="0" err="1">
                <a:latin typeface="Quicksand"/>
              </a:rPr>
              <a:t>Punkt</a:t>
            </a:r>
            <a:endParaRPr lang="es-ES" dirty="0">
              <a:latin typeface="Quicksand"/>
            </a:endParaRPr>
          </a:p>
          <a:p>
            <a:pPr>
              <a:lnSpc>
                <a:spcPct val="120000"/>
              </a:lnSpc>
            </a:pPr>
            <a:r>
              <a:rPr lang="es-ES" dirty="0">
                <a:latin typeface="Quicksand"/>
              </a:rPr>
              <a:t>Stop </a:t>
            </a:r>
            <a:r>
              <a:rPr lang="es-ES" dirty="0" err="1">
                <a:latin typeface="Quicksand"/>
              </a:rPr>
              <a:t>Words</a:t>
            </a:r>
            <a:endParaRPr lang="es-ES" dirty="0">
              <a:latin typeface="Quicksand"/>
            </a:endParaRPr>
          </a:p>
          <a:p>
            <a:pPr>
              <a:lnSpc>
                <a:spcPct val="120000"/>
              </a:lnSpc>
            </a:pPr>
            <a:r>
              <a:rPr lang="es-ES" dirty="0" err="1">
                <a:latin typeface="Quicksand"/>
              </a:rPr>
              <a:t>Lemmatization</a:t>
            </a:r>
            <a:endParaRPr lang="es-ES" dirty="0">
              <a:latin typeface="Quicksand"/>
            </a:endParaRPr>
          </a:p>
          <a:p>
            <a:pPr>
              <a:lnSpc>
                <a:spcPct val="120000"/>
              </a:lnSpc>
            </a:pPr>
            <a:r>
              <a:rPr lang="es-ES" dirty="0" err="1">
                <a:latin typeface="Quicksand"/>
              </a:rPr>
              <a:t>Stemming</a:t>
            </a:r>
            <a:endParaRPr lang="es-ES" dirty="0">
              <a:latin typeface="Quicksand"/>
            </a:endParaRPr>
          </a:p>
        </p:txBody>
      </p:sp>
      <p:pic>
        <p:nvPicPr>
          <p:cNvPr id="7" name="Picture 6" descr="Imagen relacionada">
            <a:extLst>
              <a:ext uri="{FF2B5EF4-FFF2-40B4-BE49-F238E27FC236}">
                <a16:creationId xmlns:a16="http://schemas.microsoft.com/office/drawing/2014/main" id="{7F49ABC6-9808-4E38-B428-95500CA90B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180" y="2250791"/>
            <a:ext cx="2974864" cy="235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n de spacy icon python">
            <a:extLst>
              <a:ext uri="{FF2B5EF4-FFF2-40B4-BE49-F238E27FC236}">
                <a16:creationId xmlns:a16="http://schemas.microsoft.com/office/drawing/2014/main" id="{70015608-51F5-4DB1-AA13-94487BD28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548" y="2946800"/>
            <a:ext cx="2697622" cy="96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8436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92266E-9818-A740-89F2-8FEADE4D2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9678" y="2554863"/>
            <a:ext cx="5000876" cy="1748273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EEC909EC-F28A-EC47-8C95-9485B9523258}"/>
              </a:ext>
            </a:extLst>
          </p:cNvPr>
          <p:cNvSpPr txBox="1"/>
          <p:nvPr/>
        </p:nvSpPr>
        <p:spPr>
          <a:xfrm>
            <a:off x="718279" y="2741537"/>
            <a:ext cx="109018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Politweets</a:t>
            </a:r>
            <a:endParaRPr lang="es-ES" sz="4800" dirty="0">
              <a:solidFill>
                <a:schemeClr val="bg1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4774F83-DA85-8344-BDDD-1ADE8632BFBE}"/>
              </a:ext>
            </a:extLst>
          </p:cNvPr>
          <p:cNvSpPr txBox="1"/>
          <p:nvPr/>
        </p:nvSpPr>
        <p:spPr>
          <a:xfrm>
            <a:off x="718279" y="3572534"/>
            <a:ext cx="10901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IBM Plex Sans Light" panose="020B0403050203000203" pitchFamily="34" charset="77"/>
                <a:ea typeface="Roboto Slab" pitchFamily="2" charset="0"/>
              </a:rPr>
              <a:t>por Eric Martín Cañete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DB54C26-B23F-DB44-A676-EE3559AE5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0954" y="2329097"/>
            <a:ext cx="1752600" cy="114300"/>
          </a:xfrm>
          <a:prstGeom prst="rect">
            <a:avLst/>
          </a:prstGeom>
        </p:spPr>
      </p:pic>
      <p:pic>
        <p:nvPicPr>
          <p:cNvPr id="8" name="Imagen 7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E861B7B0-AC4B-8D4D-A7DF-D3D6688967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49" y="614613"/>
            <a:ext cx="2183970" cy="92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935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Pipeline – </a:t>
            </a:r>
            <a:r>
              <a:rPr lang="es-ES" dirty="0" err="1"/>
              <a:t>Extract</a:t>
            </a:r>
            <a:r>
              <a:rPr lang="es-ES" dirty="0"/>
              <a:t> data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04076D-82BC-4DB1-B966-84DBD1803B17}"/>
              </a:ext>
            </a:extLst>
          </p:cNvPr>
          <p:cNvSpPr/>
          <p:nvPr/>
        </p:nvSpPr>
        <p:spPr>
          <a:xfrm>
            <a:off x="963230" y="1598305"/>
            <a:ext cx="102108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Frase Original</a:t>
            </a:r>
          </a:p>
          <a:p>
            <a:r>
              <a:rPr lang="es-ES" dirty="0">
                <a:latin typeface="Quicksand"/>
              </a:rPr>
              <a:t>	'HEMOS RECIBIDO PETICIONES DE CLIENTES QUE NOS PIDEN PANTALONES ANCHOS CON ATADURAS EN TOBILLO.UN SALUDO .JAVIER .CABALLERO  ‘</a:t>
            </a:r>
          </a:p>
          <a:p>
            <a:endParaRPr lang="es-ES" dirty="0">
              <a:latin typeface="Quicksand"/>
            </a:endParaRPr>
          </a:p>
          <a:p>
            <a:endParaRPr lang="es-ES" dirty="0">
              <a:latin typeface="Quicksand"/>
            </a:endParaRP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Estandarización y Eliminación signos de puntuación </a:t>
            </a:r>
          </a:p>
          <a:p>
            <a:r>
              <a:rPr lang="es-ES" dirty="0">
                <a:latin typeface="Quicksand"/>
              </a:rPr>
              <a:t>	'hemos recibido peticiones de clientes que nos piden pantalones anchos con ataduras en tobillo un saludo </a:t>
            </a:r>
            <a:r>
              <a:rPr lang="es-ES" dirty="0" err="1">
                <a:latin typeface="Quicksand"/>
              </a:rPr>
              <a:t>javier</a:t>
            </a:r>
            <a:r>
              <a:rPr lang="es-ES" dirty="0">
                <a:latin typeface="Quicksand"/>
              </a:rPr>
              <a:t> caballero’</a:t>
            </a:r>
          </a:p>
          <a:p>
            <a:endParaRPr lang="es-ES" dirty="0">
              <a:latin typeface="Quicksand"/>
            </a:endParaRPr>
          </a:p>
          <a:p>
            <a:endParaRPr lang="es-ES" dirty="0">
              <a:latin typeface="Quicksand"/>
            </a:endParaRPr>
          </a:p>
          <a:p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Eliminación stop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Quicksand"/>
              </a:rPr>
              <a:t>words</a:t>
            </a:r>
            <a:endParaRPr lang="es-ES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endParaRPr lang="es-ES" dirty="0">
              <a:latin typeface="Quicksand"/>
            </a:endParaRPr>
          </a:p>
          <a:p>
            <a:r>
              <a:rPr lang="es-ES" dirty="0">
                <a:latin typeface="Quicksand"/>
              </a:rPr>
              <a:t>	'recibido peticiones clientes piden pantalones anchos ataduras tobillo saludo </a:t>
            </a:r>
            <a:r>
              <a:rPr lang="es-ES" dirty="0" err="1">
                <a:latin typeface="Quicksand"/>
              </a:rPr>
              <a:t>javier</a:t>
            </a:r>
            <a:r>
              <a:rPr lang="es-ES" dirty="0">
                <a:latin typeface="Quicksand"/>
              </a:rPr>
              <a:t> caballero’</a:t>
            </a:r>
          </a:p>
          <a:p>
            <a:endParaRPr lang="es-ES" dirty="0">
              <a:latin typeface="Quicksand"/>
            </a:endParaRPr>
          </a:p>
          <a:p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Quicksand"/>
              </a:rPr>
              <a:t>Stemming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 </a:t>
            </a:r>
          </a:p>
          <a:p>
            <a:r>
              <a:rPr lang="es-ES" dirty="0">
                <a:latin typeface="Quicksand"/>
              </a:rPr>
              <a:t>	'</a:t>
            </a:r>
            <a:r>
              <a:rPr lang="es-ES" dirty="0" err="1">
                <a:latin typeface="Quicksand"/>
              </a:rPr>
              <a:t>recib</a:t>
            </a:r>
            <a:r>
              <a:rPr lang="es-ES" dirty="0">
                <a:latin typeface="Quicksand"/>
              </a:rPr>
              <a:t> </a:t>
            </a:r>
            <a:r>
              <a:rPr lang="es-ES" dirty="0" err="1">
                <a:latin typeface="Quicksand"/>
              </a:rPr>
              <a:t>peticion</a:t>
            </a:r>
            <a:r>
              <a:rPr lang="es-ES" dirty="0">
                <a:latin typeface="Quicksand"/>
              </a:rPr>
              <a:t> </a:t>
            </a:r>
            <a:r>
              <a:rPr lang="es-ES" dirty="0" err="1">
                <a:latin typeface="Quicksand"/>
              </a:rPr>
              <a:t>client</a:t>
            </a:r>
            <a:r>
              <a:rPr lang="es-ES" dirty="0">
                <a:latin typeface="Quicksand"/>
              </a:rPr>
              <a:t> </a:t>
            </a:r>
            <a:r>
              <a:rPr lang="es-ES" dirty="0" err="1">
                <a:latin typeface="Quicksand"/>
              </a:rPr>
              <a:t>pid</a:t>
            </a:r>
            <a:r>
              <a:rPr lang="es-ES" dirty="0">
                <a:latin typeface="Quicksand"/>
              </a:rPr>
              <a:t> </a:t>
            </a:r>
            <a:r>
              <a:rPr lang="es-ES" dirty="0" err="1">
                <a:latin typeface="Quicksand"/>
              </a:rPr>
              <a:t>pantalon</a:t>
            </a:r>
            <a:r>
              <a:rPr lang="es-ES" dirty="0">
                <a:latin typeface="Quicksand"/>
              </a:rPr>
              <a:t> anchos </a:t>
            </a:r>
            <a:r>
              <a:rPr lang="es-ES" dirty="0" err="1">
                <a:latin typeface="Quicksand"/>
              </a:rPr>
              <a:t>atadur</a:t>
            </a:r>
            <a:r>
              <a:rPr lang="es-ES" dirty="0">
                <a:latin typeface="Quicksand"/>
              </a:rPr>
              <a:t> </a:t>
            </a:r>
            <a:r>
              <a:rPr lang="es-ES" dirty="0" err="1">
                <a:latin typeface="Quicksand"/>
              </a:rPr>
              <a:t>tobill</a:t>
            </a:r>
            <a:r>
              <a:rPr lang="es-ES" dirty="0">
                <a:latin typeface="Quicksand"/>
              </a:rPr>
              <a:t> salud </a:t>
            </a:r>
            <a:r>
              <a:rPr lang="es-ES" dirty="0" err="1">
                <a:latin typeface="Quicksand"/>
              </a:rPr>
              <a:t>javi</a:t>
            </a:r>
            <a:r>
              <a:rPr lang="es-ES" dirty="0">
                <a:latin typeface="Quicksand"/>
              </a:rPr>
              <a:t> </a:t>
            </a:r>
            <a:r>
              <a:rPr lang="es-ES" dirty="0" err="1">
                <a:latin typeface="Quicksand"/>
              </a:rPr>
              <a:t>caballer</a:t>
            </a:r>
            <a:r>
              <a:rPr lang="es-ES" dirty="0">
                <a:latin typeface="Quicksand"/>
              </a:rPr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074961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Pipeline – NLP</a:t>
            </a:r>
          </a:p>
        </p:txBody>
      </p:sp>
      <p:sp>
        <p:nvSpPr>
          <p:cNvPr id="3" name="Marcador de texto 10">
            <a:extLst>
              <a:ext uri="{FF2B5EF4-FFF2-40B4-BE49-F238E27FC236}">
                <a16:creationId xmlns:a16="http://schemas.microsoft.com/office/drawing/2014/main" id="{130E29E5-C388-42B6-9284-C5B62895A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963" y="1698887"/>
            <a:ext cx="7716431" cy="4148137"/>
          </a:xfrm>
        </p:spPr>
        <p:txBody>
          <a:bodyPr/>
          <a:lstStyle/>
          <a:p>
            <a:endParaRPr lang="es-ES" dirty="0"/>
          </a:p>
          <a:p>
            <a:r>
              <a:rPr lang="es-ES" sz="2000" dirty="0">
                <a:latin typeface="Quicksand"/>
              </a:rPr>
              <a:t>N-</a:t>
            </a:r>
            <a:r>
              <a:rPr lang="es-ES" sz="2000" dirty="0" err="1">
                <a:latin typeface="Quicksand"/>
              </a:rPr>
              <a:t>grams</a:t>
            </a:r>
            <a:endParaRPr lang="es-ES" sz="2000" dirty="0">
              <a:latin typeface="Quicksand"/>
            </a:endParaRPr>
          </a:p>
          <a:p>
            <a:r>
              <a:rPr lang="es-ES" sz="2000" dirty="0">
                <a:latin typeface="Quicksand"/>
              </a:rPr>
              <a:t>Vector </a:t>
            </a:r>
            <a:r>
              <a:rPr lang="es-ES" sz="2000" dirty="0" err="1">
                <a:latin typeface="Quicksand"/>
              </a:rPr>
              <a:t>size</a:t>
            </a:r>
            <a:endParaRPr lang="es-ES" sz="2000" dirty="0">
              <a:latin typeface="Quicksand"/>
            </a:endParaRPr>
          </a:p>
          <a:p>
            <a:r>
              <a:rPr lang="es-ES" sz="2000" dirty="0" err="1">
                <a:latin typeface="Quicksand"/>
              </a:rPr>
              <a:t>Window</a:t>
            </a:r>
            <a:r>
              <a:rPr lang="es-ES" sz="2000" dirty="0">
                <a:latin typeface="Quicksand"/>
              </a:rPr>
              <a:t> </a:t>
            </a:r>
            <a:r>
              <a:rPr lang="es-ES" sz="2000" dirty="0" err="1">
                <a:latin typeface="Quicksand"/>
              </a:rPr>
              <a:t>size</a:t>
            </a:r>
            <a:endParaRPr lang="es-ES" sz="2000" dirty="0">
              <a:latin typeface="Quicksand"/>
            </a:endParaRPr>
          </a:p>
          <a:p>
            <a:r>
              <a:rPr lang="es-ES" sz="2000" dirty="0">
                <a:latin typeface="Quicksand"/>
              </a:rPr>
              <a:t>Min </a:t>
            </a:r>
            <a:r>
              <a:rPr lang="es-ES" sz="2000" dirty="0" err="1">
                <a:latin typeface="Quicksand"/>
              </a:rPr>
              <a:t>count</a:t>
            </a:r>
            <a:r>
              <a:rPr lang="es-ES" sz="2000" dirty="0">
                <a:latin typeface="Quicksand"/>
              </a:rPr>
              <a:t>/ Max </a:t>
            </a:r>
            <a:r>
              <a:rPr lang="es-ES" sz="2000" dirty="0" err="1">
                <a:latin typeface="Quicksand"/>
              </a:rPr>
              <a:t>vocab</a:t>
            </a:r>
            <a:r>
              <a:rPr lang="es-ES" sz="2000" dirty="0">
                <a:latin typeface="Quicksand"/>
              </a:rPr>
              <a:t>/ Max </a:t>
            </a:r>
            <a:r>
              <a:rPr lang="es-ES" sz="2000" dirty="0" err="1">
                <a:latin typeface="Quicksand"/>
              </a:rPr>
              <a:t>count</a:t>
            </a:r>
            <a:endParaRPr lang="es-ES" sz="2000" dirty="0">
              <a:latin typeface="Quicksand"/>
            </a:endParaRPr>
          </a:p>
          <a:p>
            <a:r>
              <a:rPr lang="es-ES" sz="2000" dirty="0">
                <a:latin typeface="Quicksand"/>
              </a:rPr>
              <a:t>Parámetros de la red neuronal:</a:t>
            </a:r>
          </a:p>
          <a:p>
            <a:pPr lvl="1" indent="0">
              <a:buNone/>
            </a:pPr>
            <a:r>
              <a:rPr lang="es-ES" sz="1600" dirty="0" err="1">
                <a:solidFill>
                  <a:schemeClr val="bg1">
                    <a:lumMod val="50000"/>
                  </a:schemeClr>
                </a:solidFill>
                <a:latin typeface="Quicksand"/>
              </a:rPr>
              <a:t>Epochs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lvl="1" indent="0">
              <a:buNone/>
            </a:pPr>
            <a:r>
              <a:rPr lang="es-ES" sz="1600" dirty="0" err="1">
                <a:solidFill>
                  <a:schemeClr val="bg1">
                    <a:lumMod val="50000"/>
                  </a:schemeClr>
                </a:solidFill>
                <a:latin typeface="Quicksand"/>
              </a:rPr>
              <a:t>Learninig</a:t>
            </a:r>
            <a:r>
              <a:rPr lang="es-ES" sz="1600" dirty="0">
                <a:solidFill>
                  <a:schemeClr val="bg1">
                    <a:lumMod val="50000"/>
                  </a:schemeClr>
                </a:solidFill>
                <a:latin typeface="Quicksand"/>
              </a:rPr>
              <a:t> </a:t>
            </a:r>
            <a:r>
              <a:rPr lang="es-ES" sz="1600" dirty="0" err="1">
                <a:solidFill>
                  <a:schemeClr val="bg1">
                    <a:lumMod val="50000"/>
                  </a:schemeClr>
                </a:solidFill>
                <a:latin typeface="Quicksand"/>
              </a:rPr>
              <a:t>rate</a:t>
            </a:r>
            <a:endParaRPr lang="es-ES" sz="1600" dirty="0">
              <a:solidFill>
                <a:schemeClr val="bg1">
                  <a:lumMod val="50000"/>
                </a:schemeClr>
              </a:solidFill>
              <a:latin typeface="Quicksand"/>
            </a:endParaRPr>
          </a:p>
          <a:p>
            <a:pPr lvl="1" indent="0">
              <a:buNone/>
            </a:pPr>
            <a:r>
              <a:rPr lang="es-ES" sz="1600" dirty="0" err="1">
                <a:solidFill>
                  <a:schemeClr val="bg1">
                    <a:lumMod val="50000"/>
                  </a:schemeClr>
                </a:solidFill>
                <a:latin typeface="Quicksand"/>
              </a:rPr>
              <a:t>Decay</a:t>
            </a:r>
            <a:endParaRPr lang="es-ES" sz="2800" dirty="0">
              <a:latin typeface="Quicksand"/>
            </a:endParaRPr>
          </a:p>
        </p:txBody>
      </p:sp>
      <p:pic>
        <p:nvPicPr>
          <p:cNvPr id="6" name="Picture 2" descr="Resultado de imagen de spacecraft">
            <a:extLst>
              <a:ext uri="{FF2B5EF4-FFF2-40B4-BE49-F238E27FC236}">
                <a16:creationId xmlns:a16="http://schemas.microsoft.com/office/drawing/2014/main" id="{E02A083E-8BC4-412A-983D-0B6B9B482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171" y="2026749"/>
            <a:ext cx="5985409" cy="313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87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Pipeline – NLP</a:t>
            </a:r>
          </a:p>
        </p:txBody>
      </p:sp>
      <p:sp>
        <p:nvSpPr>
          <p:cNvPr id="3" name="Marcador de texto 10">
            <a:extLst>
              <a:ext uri="{FF2B5EF4-FFF2-40B4-BE49-F238E27FC236}">
                <a16:creationId xmlns:a16="http://schemas.microsoft.com/office/drawing/2014/main" id="{130E29E5-C388-42B6-9284-C5B62895A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681" y="2115661"/>
            <a:ext cx="7716431" cy="4148137"/>
          </a:xfrm>
        </p:spPr>
        <p:txBody>
          <a:bodyPr/>
          <a:lstStyle/>
          <a:p>
            <a:r>
              <a:rPr lang="es-ES" sz="2400" dirty="0"/>
              <a:t>Utilizar modelos </a:t>
            </a:r>
            <a:r>
              <a:rPr lang="es-ES" sz="2400" dirty="0" err="1"/>
              <a:t>preentrenados</a:t>
            </a:r>
            <a:r>
              <a:rPr lang="es-ES" sz="2400" dirty="0"/>
              <a:t> como base y reentrenar sobre mi vocabulario específico.</a:t>
            </a:r>
          </a:p>
          <a:p>
            <a:endParaRPr lang="es-ES" sz="2400" dirty="0"/>
          </a:p>
          <a:p>
            <a:r>
              <a:rPr lang="es-ES" sz="2400" dirty="0"/>
              <a:t>Tamaños de 100 y 300</a:t>
            </a:r>
          </a:p>
          <a:p>
            <a:endParaRPr lang="es-ES" sz="2800" dirty="0">
              <a:latin typeface="Quicksand"/>
            </a:endParaRPr>
          </a:p>
        </p:txBody>
      </p:sp>
      <p:pic>
        <p:nvPicPr>
          <p:cNvPr id="5" name="Picture 4" descr="Resultado de imagen de google news">
            <a:extLst>
              <a:ext uri="{FF2B5EF4-FFF2-40B4-BE49-F238E27FC236}">
                <a16:creationId xmlns:a16="http://schemas.microsoft.com/office/drawing/2014/main" id="{04719ED6-5EAF-4A97-847E-34B7305B9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184" y="1881745"/>
            <a:ext cx="1968727" cy="1107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de wikipèdia">
            <a:extLst>
              <a:ext uri="{FF2B5EF4-FFF2-40B4-BE49-F238E27FC236}">
                <a16:creationId xmlns:a16="http://schemas.microsoft.com/office/drawing/2014/main" id="{505682CC-90B4-4F5C-A8E9-72113889C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184" y="3209221"/>
            <a:ext cx="1762125" cy="85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8196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1763C3-C066-4D4B-9AFD-E8256F01D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NLP - Demo</a:t>
            </a:r>
          </a:p>
        </p:txBody>
      </p:sp>
      <p:pic>
        <p:nvPicPr>
          <p:cNvPr id="2052" name="Picture 4" descr="Resultado de imagen de gif monkey office computer">
            <a:extLst>
              <a:ext uri="{FF2B5EF4-FFF2-40B4-BE49-F238E27FC236}">
                <a16:creationId xmlns:a16="http://schemas.microsoft.com/office/drawing/2014/main" id="{884795BC-5C54-4A7C-8A00-130E3F4392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450" y="1819716"/>
            <a:ext cx="5753100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359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1763C3-C066-4D4B-9AFD-E8256F01D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5933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Pipeline – 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ES" dirty="0"/>
          </a:p>
        </p:txBody>
      </p:sp>
      <p:sp>
        <p:nvSpPr>
          <p:cNvPr id="3" name="Marcador de texto 10">
            <a:extLst>
              <a:ext uri="{FF2B5EF4-FFF2-40B4-BE49-F238E27FC236}">
                <a16:creationId xmlns:a16="http://schemas.microsoft.com/office/drawing/2014/main" id="{130E29E5-C388-42B6-9284-C5B62895A6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1681" y="2115661"/>
            <a:ext cx="7716431" cy="4148137"/>
          </a:xfrm>
        </p:spPr>
        <p:txBody>
          <a:bodyPr/>
          <a:lstStyle/>
          <a:p>
            <a:pPr marL="116523" lvl="0">
              <a:spcBef>
                <a:spcPts val="0"/>
              </a:spcBef>
              <a:buClr>
                <a:schemeClr val="dk1"/>
              </a:buClr>
              <a:buSzPts val="1765"/>
            </a:pPr>
            <a:r>
              <a:rPr lang="es-ES" sz="24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Aprendizaje no supervisado</a:t>
            </a:r>
          </a:p>
          <a:p>
            <a:pPr lvl="0">
              <a:spcBef>
                <a:spcPts val="0"/>
              </a:spcBef>
            </a:pPr>
            <a:endParaRPr lang="es-ES" sz="24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16523" lvl="0">
              <a:spcBef>
                <a:spcPts val="0"/>
              </a:spcBef>
              <a:buClr>
                <a:schemeClr val="dk1"/>
              </a:buClr>
              <a:buSzPts val="1765"/>
            </a:pPr>
            <a:r>
              <a:rPr lang="es-ES" sz="24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Busca el documento más similar a una consulta dentro de nuestra base de datos</a:t>
            </a:r>
          </a:p>
          <a:p>
            <a:pPr lvl="0">
              <a:spcBef>
                <a:spcPts val="0"/>
              </a:spcBef>
            </a:pPr>
            <a:endParaRPr lang="es-ES" sz="2400" dirty="0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  <a:p>
            <a:pPr marL="116523" lvl="0">
              <a:spcBef>
                <a:spcPts val="0"/>
              </a:spcBef>
              <a:buClr>
                <a:schemeClr val="dk1"/>
              </a:buClr>
              <a:buSzPts val="1765"/>
            </a:pPr>
            <a:r>
              <a:rPr lang="es-ES" sz="2400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Vector con menor distancia al nuestro</a:t>
            </a:r>
          </a:p>
          <a:p>
            <a:endParaRPr lang="es-ES" sz="2800" dirty="0">
              <a:latin typeface="Quicksand"/>
            </a:endParaRPr>
          </a:p>
        </p:txBody>
      </p:sp>
    </p:spTree>
    <p:extLst>
      <p:ext uri="{BB962C8B-B14F-4D97-AF65-F5344CB8AC3E}">
        <p14:creationId xmlns:p14="http://schemas.microsoft.com/office/powerpoint/2010/main" val="792992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95;p66">
            <a:extLst>
              <a:ext uri="{FF2B5EF4-FFF2-40B4-BE49-F238E27FC236}">
                <a16:creationId xmlns:a16="http://schemas.microsoft.com/office/drawing/2014/main" id="{FBFD39EF-6E3C-4A93-B095-4F1783A8B26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2866" y="305853"/>
            <a:ext cx="10866268" cy="62462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10DD6-7FB2-4850-BAA8-4494D5A171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E5EB8B2-1196-4F15-A86D-961335D060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622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r>
              <a:rPr lang="es-ES" dirty="0"/>
              <a:t> - TFIDF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10DD6-7FB2-4850-BAA8-4494D5A171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sz="2000" dirty="0"/>
          </a:p>
          <a:p>
            <a:r>
              <a:rPr lang="es-ES" sz="2000" dirty="0"/>
              <a:t>Crea una matriz de </a:t>
            </a:r>
            <a:r>
              <a:rPr lang="es-ES" sz="2000" dirty="0" err="1"/>
              <a:t>n_documentos</a:t>
            </a:r>
            <a:r>
              <a:rPr lang="es-ES" sz="2000" dirty="0"/>
              <a:t> x </a:t>
            </a:r>
            <a:r>
              <a:rPr lang="es-ES" sz="2000" dirty="0" err="1"/>
              <a:t>n_palabras</a:t>
            </a:r>
            <a:endParaRPr lang="es-ES" sz="2000" dirty="0"/>
          </a:p>
          <a:p>
            <a:endParaRPr lang="es-ES" sz="2000" dirty="0"/>
          </a:p>
          <a:p>
            <a:r>
              <a:rPr lang="es-ES" sz="2000" dirty="0"/>
              <a:t>Basado en la coincidencia exacta de términos</a:t>
            </a:r>
          </a:p>
          <a:p>
            <a:endParaRPr lang="es-ES" sz="2000" dirty="0"/>
          </a:p>
          <a:p>
            <a:r>
              <a:rPr lang="es-ES" sz="2000" dirty="0"/>
              <a:t>Muy bueno para vocabulario específico</a:t>
            </a:r>
          </a:p>
          <a:p>
            <a:endParaRPr lang="es-ES" sz="2000" dirty="0"/>
          </a:p>
          <a:p>
            <a:r>
              <a:rPr lang="es-ES" sz="2000" dirty="0"/>
              <a:t>Falla con consultas complejas</a:t>
            </a:r>
          </a:p>
          <a:p>
            <a:endParaRPr lang="es-ES" dirty="0"/>
          </a:p>
        </p:txBody>
      </p:sp>
      <p:pic>
        <p:nvPicPr>
          <p:cNvPr id="1026" name="Picture 2" descr="Resultado de imagen de tfidf">
            <a:extLst>
              <a:ext uri="{FF2B5EF4-FFF2-40B4-BE49-F238E27FC236}">
                <a16:creationId xmlns:a16="http://schemas.microsoft.com/office/drawing/2014/main" id="{6065CD8D-BA02-4518-8400-2A1E9ACBE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812" y="3164038"/>
            <a:ext cx="303847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551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r>
              <a:rPr lang="es-ES" dirty="0"/>
              <a:t> - TFIDF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1BF57-627C-4A12-BBEC-7EE55306D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Consulta: </a:t>
            </a:r>
            <a:r>
              <a:rPr lang="es-ES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“Ley de Reforestación” </a:t>
            </a:r>
          </a:p>
          <a:p>
            <a:endParaRPr lang="es-ES" dirty="0"/>
          </a:p>
        </p:txBody>
      </p:sp>
      <p:pic>
        <p:nvPicPr>
          <p:cNvPr id="9" name="Google Shape;619;p69">
            <a:extLst>
              <a:ext uri="{FF2B5EF4-FFF2-40B4-BE49-F238E27FC236}">
                <a16:creationId xmlns:a16="http://schemas.microsoft.com/office/drawing/2014/main" id="{976638ED-CEE1-44FC-92BC-194C0EC1732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4915"/>
          <a:stretch/>
        </p:blipFill>
        <p:spPr>
          <a:xfrm>
            <a:off x="639775" y="2269775"/>
            <a:ext cx="5715000" cy="27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620;p69">
            <a:extLst>
              <a:ext uri="{FF2B5EF4-FFF2-40B4-BE49-F238E27FC236}">
                <a16:creationId xmlns:a16="http://schemas.microsoft.com/office/drawing/2014/main" id="{0E43F702-B1A2-4523-96EE-E61AA5C1E22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4275" y="2192413"/>
            <a:ext cx="5734050" cy="180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7508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r>
              <a:rPr lang="es-ES" dirty="0"/>
              <a:t> - WMD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10DD6-7FB2-4850-BAA8-4494D5A171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Busca la menor distancia para pasar de una oración a otra calculando las distancias entre sus palabras.</a:t>
            </a:r>
          </a:p>
          <a:p>
            <a:endParaRPr lang="es-ES" dirty="0"/>
          </a:p>
          <a:p>
            <a:r>
              <a:rPr lang="es-ES" dirty="0"/>
              <a:t>Problema de transporte</a:t>
            </a:r>
          </a:p>
          <a:p>
            <a:endParaRPr lang="es-ES" dirty="0"/>
          </a:p>
          <a:p>
            <a:r>
              <a:rPr lang="es-ES" dirty="0"/>
              <a:t>Matemáticamente este problema de optimización es bastante costoso, ya que además penaliza la diferencia de longitud entre documentos </a:t>
            </a:r>
          </a:p>
        </p:txBody>
      </p:sp>
      <p:pic>
        <p:nvPicPr>
          <p:cNvPr id="4" name="Google Shape;653;p73">
            <a:extLst>
              <a:ext uri="{FF2B5EF4-FFF2-40B4-BE49-F238E27FC236}">
                <a16:creationId xmlns:a16="http://schemas.microsoft.com/office/drawing/2014/main" id="{37FDD79D-AE0F-4D27-ABF5-57EA0FE23A0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61788" y="2137027"/>
            <a:ext cx="4798031" cy="33857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49001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55C39C9-4564-DB49-A322-15099E2CE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BCEB6FD-2D2F-6D43-913E-45E8ECCE0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err="1"/>
              <a:t>Politweets</a:t>
            </a:r>
            <a:r>
              <a:rPr lang="es-ES" dirty="0"/>
              <a:t> - </a:t>
            </a:r>
            <a:r>
              <a:rPr lang="es-ES" dirty="0" err="1"/>
              <a:t>The</a:t>
            </a:r>
            <a:r>
              <a:rPr lang="es-ES" dirty="0"/>
              <a:t> Idea</a:t>
            </a:r>
          </a:p>
          <a:p>
            <a:r>
              <a:rPr lang="es-ES" dirty="0"/>
              <a:t>	</a:t>
            </a:r>
            <a:r>
              <a:rPr lang="es-ES" dirty="0" err="1"/>
              <a:t>Overview</a:t>
            </a:r>
            <a:endParaRPr lang="es-ES" dirty="0"/>
          </a:p>
          <a:p>
            <a:r>
              <a:rPr lang="es-ES" dirty="0"/>
              <a:t>	</a:t>
            </a:r>
            <a:r>
              <a:rPr lang="es-ES" dirty="0" err="1"/>
              <a:t>Arquitecture</a:t>
            </a:r>
            <a:endParaRPr lang="es-ES" dirty="0"/>
          </a:p>
          <a:p>
            <a:r>
              <a:rPr lang="es-ES" dirty="0" err="1"/>
              <a:t>Politweets</a:t>
            </a:r>
            <a:r>
              <a:rPr lang="es-ES" dirty="0"/>
              <a:t> -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Steps</a:t>
            </a:r>
            <a:endParaRPr lang="es-ES" dirty="0"/>
          </a:p>
          <a:p>
            <a:r>
              <a:rPr lang="es-ES" dirty="0"/>
              <a:t>	</a:t>
            </a:r>
            <a:r>
              <a:rPr lang="es-ES" dirty="0" err="1"/>
              <a:t>Get</a:t>
            </a:r>
            <a:r>
              <a:rPr lang="es-ES" dirty="0"/>
              <a:t> Data</a:t>
            </a:r>
          </a:p>
          <a:p>
            <a:r>
              <a:rPr lang="es-ES" dirty="0"/>
              <a:t>	NLP</a:t>
            </a:r>
          </a:p>
          <a:p>
            <a:r>
              <a:rPr lang="es-ES" dirty="0"/>
              <a:t>	</a:t>
            </a:r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endParaRPr lang="es-ES" dirty="0"/>
          </a:p>
          <a:p>
            <a:r>
              <a:rPr lang="es-ES" dirty="0"/>
              <a:t>	</a:t>
            </a:r>
            <a:r>
              <a:rPr lang="es-ES" dirty="0" err="1"/>
              <a:t>Deployment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Politweets</a:t>
            </a:r>
            <a:r>
              <a:rPr lang="es-ES" dirty="0"/>
              <a:t> - </a:t>
            </a:r>
            <a:r>
              <a:rPr lang="es-ES" dirty="0" err="1"/>
              <a:t>The</a:t>
            </a:r>
            <a:r>
              <a:rPr lang="es-ES" dirty="0"/>
              <a:t> Project</a:t>
            </a:r>
          </a:p>
          <a:p>
            <a:r>
              <a:rPr lang="es-ES" dirty="0"/>
              <a:t>	Demo</a:t>
            </a:r>
          </a:p>
        </p:txBody>
      </p:sp>
    </p:spTree>
    <p:extLst>
      <p:ext uri="{BB962C8B-B14F-4D97-AF65-F5344CB8AC3E}">
        <p14:creationId xmlns:p14="http://schemas.microsoft.com/office/powerpoint/2010/main" val="971154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r>
              <a:rPr lang="es-ES" dirty="0"/>
              <a:t> - WCD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010DD6-7FB2-4850-BAA8-4494D5A171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/>
              <a:t>Simplificación de WMD</a:t>
            </a:r>
          </a:p>
          <a:p>
            <a:endParaRPr lang="es-ES" dirty="0"/>
          </a:p>
          <a:p>
            <a:r>
              <a:rPr lang="es-ES" dirty="0"/>
              <a:t>Calculamos la media de los Word </a:t>
            </a:r>
            <a:r>
              <a:rPr lang="es-ES" dirty="0" err="1"/>
              <a:t>Embeddings</a:t>
            </a:r>
            <a:r>
              <a:rPr lang="es-ES" dirty="0"/>
              <a:t> de las palabras ponderados por su </a:t>
            </a:r>
            <a:r>
              <a:rPr lang="es-ES" dirty="0" err="1"/>
              <a:t>TfIdf</a:t>
            </a:r>
            <a:endParaRPr lang="es-ES" dirty="0"/>
          </a:p>
          <a:p>
            <a:endParaRPr lang="es-ES" dirty="0"/>
          </a:p>
          <a:p>
            <a:r>
              <a:rPr lang="es-ES" dirty="0"/>
              <a:t>Mucho menor coste computacional </a:t>
            </a:r>
          </a:p>
        </p:txBody>
      </p:sp>
      <p:pic>
        <p:nvPicPr>
          <p:cNvPr id="4" name="Google Shape;661;p74">
            <a:extLst>
              <a:ext uri="{FF2B5EF4-FFF2-40B4-BE49-F238E27FC236}">
                <a16:creationId xmlns:a16="http://schemas.microsoft.com/office/drawing/2014/main" id="{9EE840FB-7EB0-42D9-A3BA-B52FBED2CFF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48300" y="2045950"/>
            <a:ext cx="4343400" cy="32956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B6DB0E-0DB4-46ED-91B6-CD161ABFE39B}"/>
              </a:ext>
            </a:extLst>
          </p:cNvPr>
          <p:cNvSpPr/>
          <p:nvPr/>
        </p:nvSpPr>
        <p:spPr>
          <a:xfrm>
            <a:off x="1900346" y="4608495"/>
            <a:ext cx="33120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800" dirty="0"/>
              <a:t>Este es el nuestro 😋</a:t>
            </a:r>
          </a:p>
        </p:txBody>
      </p:sp>
    </p:spTree>
    <p:extLst>
      <p:ext uri="{BB962C8B-B14F-4D97-AF65-F5344CB8AC3E}">
        <p14:creationId xmlns:p14="http://schemas.microsoft.com/office/powerpoint/2010/main" val="225260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Information</a:t>
            </a:r>
            <a:r>
              <a:rPr lang="es-ES" dirty="0"/>
              <a:t> </a:t>
            </a:r>
            <a:r>
              <a:rPr lang="es-ES" dirty="0" err="1"/>
              <a:t>Retrieval</a:t>
            </a:r>
            <a:r>
              <a:rPr lang="es-ES" dirty="0"/>
              <a:t> - TFIDF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1BF57-627C-4A12-BBEC-7EE55306D9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Consulta: </a:t>
            </a:r>
            <a:r>
              <a:rPr lang="es-ES" b="1" dirty="0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“Ley de Reforestación” </a:t>
            </a:r>
          </a:p>
          <a:p>
            <a:endParaRPr lang="es-ES" dirty="0"/>
          </a:p>
        </p:txBody>
      </p:sp>
      <p:pic>
        <p:nvPicPr>
          <p:cNvPr id="7" name="Google Shape;635;p71">
            <a:extLst>
              <a:ext uri="{FF2B5EF4-FFF2-40B4-BE49-F238E27FC236}">
                <a16:creationId xmlns:a16="http://schemas.microsoft.com/office/drawing/2014/main" id="{45F9F47C-14E2-443A-BA6F-1E64F019261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600" y="2245363"/>
            <a:ext cx="57531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636;p71">
            <a:extLst>
              <a:ext uri="{FF2B5EF4-FFF2-40B4-BE49-F238E27FC236}">
                <a16:creationId xmlns:a16="http://schemas.microsoft.com/office/drawing/2014/main" id="{B0E1E6BF-BA02-4BD5-9FBB-15C5A7C386A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8365" y="2245363"/>
            <a:ext cx="5772150" cy="3171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55548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91763C3-C066-4D4B-9AFD-E8256F01D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IR - Demo</a:t>
            </a:r>
          </a:p>
        </p:txBody>
      </p:sp>
      <p:pic>
        <p:nvPicPr>
          <p:cNvPr id="2050" name="Picture 2" descr="Resultado de imagen de gif monkey office">
            <a:extLst>
              <a:ext uri="{FF2B5EF4-FFF2-40B4-BE49-F238E27FC236}">
                <a16:creationId xmlns:a16="http://schemas.microsoft.com/office/drawing/2014/main" id="{1EFDDE7C-47CD-4FBA-8BD7-90979F680C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78" y="1897589"/>
            <a:ext cx="6373308" cy="359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6557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Pipeline – Despliegue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715A87B-2D97-4DB8-BD82-ACC3555E48E0}"/>
              </a:ext>
            </a:extLst>
          </p:cNvPr>
          <p:cNvSpPr/>
          <p:nvPr/>
        </p:nvSpPr>
        <p:spPr bwMode="auto">
          <a:xfrm>
            <a:off x="1464000" y="2235200"/>
            <a:ext cx="8700989" cy="1846659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5" name="Picture 28">
            <a:extLst>
              <a:ext uri="{FF2B5EF4-FFF2-40B4-BE49-F238E27FC236}">
                <a16:creationId xmlns:a16="http://schemas.microsoft.com/office/drawing/2014/main" id="{37B81067-C3B1-4C10-B7FD-D8DB4E2DAA42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222614" y="3372616"/>
            <a:ext cx="894967" cy="657495"/>
          </a:xfrm>
          <a:prstGeom prst="rect">
            <a:avLst/>
          </a:prstGeom>
          <a:ln>
            <a:noFill/>
          </a:ln>
        </p:spPr>
      </p:pic>
      <p:pic>
        <p:nvPicPr>
          <p:cNvPr id="26" name="Picture 16">
            <a:extLst>
              <a:ext uri="{FF2B5EF4-FFF2-40B4-BE49-F238E27FC236}">
                <a16:creationId xmlns:a16="http://schemas.microsoft.com/office/drawing/2014/main" id="{9F8C882D-7738-482E-9A39-7C972B9AEAE4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525000" y="1844074"/>
            <a:ext cx="527117" cy="553997"/>
          </a:xfrm>
          <a:prstGeom prst="rect">
            <a:avLst/>
          </a:prstGeom>
          <a:ln>
            <a:noFill/>
          </a:ln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39FF019-0C35-4C53-BDEE-F53A8AAF243C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885012" y="1865846"/>
            <a:ext cx="527116" cy="553997"/>
          </a:xfrm>
          <a:prstGeom prst="rect">
            <a:avLst/>
          </a:prstGeom>
          <a:ln>
            <a:noFill/>
          </a:ln>
        </p:spPr>
      </p:pic>
      <p:pic>
        <p:nvPicPr>
          <p:cNvPr id="28" name="Picture 6" descr="Imagen relacionada">
            <a:extLst>
              <a:ext uri="{FF2B5EF4-FFF2-40B4-BE49-F238E27FC236}">
                <a16:creationId xmlns:a16="http://schemas.microsoft.com/office/drawing/2014/main" id="{785320FE-C1E3-4313-A9A6-4A262B8C3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3735" y="2544220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AED3098-7118-4AF2-8A41-3BBBB9BAE943}"/>
              </a:ext>
            </a:extLst>
          </p:cNvPr>
          <p:cNvSpPr/>
          <p:nvPr/>
        </p:nvSpPr>
        <p:spPr bwMode="auto">
          <a:xfrm>
            <a:off x="2117775" y="2977446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0" name="Picture 6" descr="Imagen relacionada">
            <a:extLst>
              <a:ext uri="{FF2B5EF4-FFF2-40B4-BE49-F238E27FC236}">
                <a16:creationId xmlns:a16="http://schemas.microsoft.com/office/drawing/2014/main" id="{7EA84954-BEB3-425B-8A2E-0FBEA7E07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159" y="2544220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212D7E7C-BA95-4BEF-AB87-C30821D9A667}"/>
              </a:ext>
            </a:extLst>
          </p:cNvPr>
          <p:cNvSpPr/>
          <p:nvPr/>
        </p:nvSpPr>
        <p:spPr bwMode="auto">
          <a:xfrm>
            <a:off x="4791035" y="2970708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2" name="Picture 6" descr="Imagen relacionada">
            <a:extLst>
              <a:ext uri="{FF2B5EF4-FFF2-40B4-BE49-F238E27FC236}">
                <a16:creationId xmlns:a16="http://schemas.microsoft.com/office/drawing/2014/main" id="{0F779B96-0161-47B6-8813-2FDAE0ED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861" y="2544220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DDA8029-9DDA-4605-BBD7-FC0022061658}"/>
              </a:ext>
            </a:extLst>
          </p:cNvPr>
          <p:cNvSpPr/>
          <p:nvPr/>
        </p:nvSpPr>
        <p:spPr bwMode="auto">
          <a:xfrm>
            <a:off x="7450849" y="2970708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4" name="Picture 8" descr="Resultado de imagen de twitter">
            <a:extLst>
              <a:ext uri="{FF2B5EF4-FFF2-40B4-BE49-F238E27FC236}">
                <a16:creationId xmlns:a16="http://schemas.microsoft.com/office/drawing/2014/main" id="{F8A4D574-680F-4998-9951-210533970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484" y="2810338"/>
            <a:ext cx="863334" cy="86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Resultado de imagen de azure pipelines logo">
            <a:extLst>
              <a:ext uri="{FF2B5EF4-FFF2-40B4-BE49-F238E27FC236}">
                <a16:creationId xmlns:a16="http://schemas.microsoft.com/office/drawing/2014/main" id="{B32CD15A-6082-4ADF-A5AB-2257EC413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011" y="2908940"/>
            <a:ext cx="601045" cy="6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4" descr="Resultado de imagen de ai icon">
            <a:extLst>
              <a:ext uri="{FF2B5EF4-FFF2-40B4-BE49-F238E27FC236}">
                <a16:creationId xmlns:a16="http://schemas.microsoft.com/office/drawing/2014/main" id="{A85F5358-20E8-4C98-8AA5-69E44F6D1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72" y="2949520"/>
            <a:ext cx="612503" cy="61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80FC9D4-CC49-4069-A8B0-45D48DDA0BF0}"/>
              </a:ext>
            </a:extLst>
          </p:cNvPr>
          <p:cNvSpPr txBox="1"/>
          <p:nvPr/>
        </p:nvSpPr>
        <p:spPr>
          <a:xfrm>
            <a:off x="1813977" y="4546407"/>
            <a:ext cx="2623826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Twitter API</a:t>
            </a:r>
            <a:endParaRPr lang="es-E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Proceso automatizado en </a:t>
            </a:r>
            <a:r>
              <a:rPr lang="es-ES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Databricks</a:t>
            </a:r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2290FD6-4263-4AFC-A4FB-10230E62AEAC}"/>
              </a:ext>
            </a:extLst>
          </p:cNvPr>
          <p:cNvSpPr txBox="1"/>
          <p:nvPr/>
        </p:nvSpPr>
        <p:spPr>
          <a:xfrm>
            <a:off x="4437803" y="4413544"/>
            <a:ext cx="314997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Introducción a NLP</a:t>
            </a: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Information</a:t>
            </a:r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 </a:t>
            </a:r>
            <a:r>
              <a:rPr lang="es-ES" sz="18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Retrieval</a:t>
            </a:r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8A3ED50-3579-4C68-BEAA-A5C7270DE6D4}"/>
              </a:ext>
            </a:extLst>
          </p:cNvPr>
          <p:cNvSpPr txBox="1"/>
          <p:nvPr/>
        </p:nvSpPr>
        <p:spPr>
          <a:xfrm>
            <a:off x="7221479" y="4388222"/>
            <a:ext cx="283063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Generación de imagen predictiva</a:t>
            </a: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Despliegue</a:t>
            </a:r>
          </a:p>
          <a:p>
            <a:pPr algn="l"/>
            <a:endParaRPr lang="es-ES" sz="18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Quicksand"/>
            </a:endParaRPr>
          </a:p>
          <a:p>
            <a:pPr algn="l"/>
            <a:r>
              <a:rPr lang="es-ES" sz="18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494315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The</a:t>
            </a:r>
            <a:r>
              <a:rPr lang="es-ES" dirty="0"/>
              <a:t> Pipeline - Despliegue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64570-EE1E-434B-951A-77196829FF00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xfrm>
            <a:off x="461963" y="1982367"/>
            <a:ext cx="5368925" cy="3323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s-E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Quicksand"/>
              </a:rPr>
              <a:t>El entrenamiento es solo el principio</a:t>
            </a:r>
          </a:p>
        </p:txBody>
      </p:sp>
      <p:pic>
        <p:nvPicPr>
          <p:cNvPr id="6" name="Imagen 3">
            <a:extLst>
              <a:ext uri="{FF2B5EF4-FFF2-40B4-BE49-F238E27FC236}">
                <a16:creationId xmlns:a16="http://schemas.microsoft.com/office/drawing/2014/main" id="{7FCA55C6-9081-41AA-A82B-B5E6F3B937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33" b="1075"/>
          <a:stretch/>
        </p:blipFill>
        <p:spPr>
          <a:xfrm>
            <a:off x="461681" y="3011478"/>
            <a:ext cx="6620454" cy="2312135"/>
          </a:xfrm>
          <a:prstGeom prst="rect">
            <a:avLst/>
          </a:prstGeom>
        </p:spPr>
      </p:pic>
      <p:pic>
        <p:nvPicPr>
          <p:cNvPr id="7" name="Picture 28">
            <a:extLst>
              <a:ext uri="{FF2B5EF4-FFF2-40B4-BE49-F238E27FC236}">
                <a16:creationId xmlns:a16="http://schemas.microsoft.com/office/drawing/2014/main" id="{385A9D3E-FDAF-4FDD-8AEC-1FAAD6490FB7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698318" y="4362337"/>
            <a:ext cx="1402355" cy="1071188"/>
          </a:xfrm>
          <a:prstGeom prst="rect">
            <a:avLst/>
          </a:prstGeom>
          <a:ln>
            <a:noFill/>
          </a:ln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27D5727C-0490-4554-B4E2-E437FE18F5D4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8250604" y="2702056"/>
            <a:ext cx="557988" cy="618844"/>
          </a:xfrm>
          <a:prstGeom prst="rect">
            <a:avLst/>
          </a:prstGeom>
          <a:ln>
            <a:noFill/>
          </a:ln>
        </p:spPr>
      </p:pic>
      <p:pic>
        <p:nvPicPr>
          <p:cNvPr id="9" name="Picture 2" descr="Resultado de imagen de docker icon">
            <a:extLst>
              <a:ext uri="{FF2B5EF4-FFF2-40B4-BE49-F238E27FC236}">
                <a16:creationId xmlns:a16="http://schemas.microsoft.com/office/drawing/2014/main" id="{954311BA-5A8F-4D66-A60C-01D382F2B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154" y="2476063"/>
            <a:ext cx="1493198" cy="107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Resultado de imagen de aks icon">
            <a:extLst>
              <a:ext uri="{FF2B5EF4-FFF2-40B4-BE49-F238E27FC236}">
                <a16:creationId xmlns:a16="http://schemas.microsoft.com/office/drawing/2014/main" id="{A0AABCBD-197B-431F-AFCC-0D0C747DD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191" y="3779350"/>
            <a:ext cx="935321" cy="77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597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5" name="Picture 22" descr="Resultado de imagen de frontend  icon">
            <a:extLst>
              <a:ext uri="{FF2B5EF4-FFF2-40B4-BE49-F238E27FC236}">
                <a16:creationId xmlns:a16="http://schemas.microsoft.com/office/drawing/2014/main" id="{331B2371-CBB7-4EA7-BFAB-E26FC0D6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77" y="3486470"/>
            <a:ext cx="544198" cy="32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Imagen relacionada">
            <a:extLst>
              <a:ext uri="{FF2B5EF4-FFF2-40B4-BE49-F238E27FC236}">
                <a16:creationId xmlns:a16="http://schemas.microsoft.com/office/drawing/2014/main" id="{EEC31F1F-EEE0-488E-8D19-D4AAE14E0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68" y="5304545"/>
            <a:ext cx="1239308" cy="123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Imagen relacionada">
            <a:extLst>
              <a:ext uri="{FF2B5EF4-FFF2-40B4-BE49-F238E27FC236}">
                <a16:creationId xmlns:a16="http://schemas.microsoft.com/office/drawing/2014/main" id="{F8409935-1D83-4215-8FB8-62AC2290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384" y="6012453"/>
            <a:ext cx="615097" cy="6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1D856F-2E45-499C-A36C-0FF981E5FBF4}"/>
              </a:ext>
            </a:extLst>
          </p:cNvPr>
          <p:cNvCxnSpPr>
            <a:cxnSpLocks/>
          </p:cNvCxnSpPr>
          <p:nvPr/>
        </p:nvCxnSpPr>
        <p:spPr>
          <a:xfrm flipV="1">
            <a:off x="7642111" y="3930013"/>
            <a:ext cx="0" cy="1181009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n de bbdd icon">
            <a:extLst>
              <a:ext uri="{FF2B5EF4-FFF2-40B4-BE49-F238E27FC236}">
                <a16:creationId xmlns:a16="http://schemas.microsoft.com/office/drawing/2014/main" id="{F155AC2E-5A87-4309-BB51-CA0771B2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6" y="2894163"/>
            <a:ext cx="642476" cy="6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BC9EB9-A9BA-4C38-B17E-439A965DCB90}"/>
              </a:ext>
            </a:extLst>
          </p:cNvPr>
          <p:cNvSpPr/>
          <p:nvPr/>
        </p:nvSpPr>
        <p:spPr bwMode="auto">
          <a:xfrm>
            <a:off x="1819922" y="2456239"/>
            <a:ext cx="3814440" cy="147710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28">
            <a:extLst>
              <a:ext uri="{FF2B5EF4-FFF2-40B4-BE49-F238E27FC236}">
                <a16:creationId xmlns:a16="http://schemas.microsoft.com/office/drawing/2014/main" id="{846B3BC6-901E-482D-860F-5FC012A170C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838695" y="3389009"/>
            <a:ext cx="754660" cy="525915"/>
          </a:xfrm>
          <a:prstGeom prst="rect">
            <a:avLst/>
          </a:prstGeom>
          <a:ln>
            <a:noFill/>
          </a:ln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6FFB049E-0220-45A4-A84A-6436C10CF990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981059" y="2085637"/>
            <a:ext cx="311926" cy="313452"/>
          </a:xfrm>
          <a:prstGeom prst="rect">
            <a:avLst/>
          </a:prstGeom>
          <a:ln>
            <a:noFill/>
          </a:ln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FFB06B6-20C1-4D50-9B3C-08FFA4946D76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4546424" y="2105135"/>
            <a:ext cx="318542" cy="293954"/>
          </a:xfrm>
          <a:prstGeom prst="rect">
            <a:avLst/>
          </a:prstGeom>
          <a:ln>
            <a:noFill/>
          </a:ln>
        </p:spPr>
      </p:pic>
      <p:pic>
        <p:nvPicPr>
          <p:cNvPr id="14" name="Picture 6" descr="Imagen relacionada">
            <a:extLst>
              <a:ext uri="{FF2B5EF4-FFF2-40B4-BE49-F238E27FC236}">
                <a16:creationId xmlns:a16="http://schemas.microsoft.com/office/drawing/2014/main" id="{138CD93D-D3A9-497B-81EB-AA329D03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96" y="2855733"/>
            <a:ext cx="671461" cy="6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2F07585-CF76-421B-9F9F-DECBF57025E6}"/>
              </a:ext>
            </a:extLst>
          </p:cNvPr>
          <p:cNvSpPr/>
          <p:nvPr/>
        </p:nvSpPr>
        <p:spPr bwMode="auto">
          <a:xfrm>
            <a:off x="2098053" y="3098942"/>
            <a:ext cx="320145" cy="2900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6" descr="Imagen relacionada">
            <a:extLst>
              <a:ext uri="{FF2B5EF4-FFF2-40B4-BE49-F238E27FC236}">
                <a16:creationId xmlns:a16="http://schemas.microsoft.com/office/drawing/2014/main" id="{3A0B29D8-15FE-4350-945E-B9135136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17" y="2855733"/>
            <a:ext cx="671461" cy="6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0759B-478B-42D6-866F-93A0B0E4C690}"/>
              </a:ext>
            </a:extLst>
          </p:cNvPr>
          <p:cNvSpPr/>
          <p:nvPr/>
        </p:nvSpPr>
        <p:spPr bwMode="auto">
          <a:xfrm>
            <a:off x="3173503" y="3070368"/>
            <a:ext cx="320145" cy="2900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6" descr="Imagen relacionada">
            <a:extLst>
              <a:ext uri="{FF2B5EF4-FFF2-40B4-BE49-F238E27FC236}">
                <a16:creationId xmlns:a16="http://schemas.microsoft.com/office/drawing/2014/main" id="{53DFAF52-8CB1-4CDE-9965-532564C5B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417" y="2855733"/>
            <a:ext cx="671461" cy="6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4796C0-71C6-4C7F-9C20-F022F312CF67}"/>
              </a:ext>
            </a:extLst>
          </p:cNvPr>
          <p:cNvSpPr/>
          <p:nvPr/>
        </p:nvSpPr>
        <p:spPr bwMode="auto">
          <a:xfrm>
            <a:off x="4240103" y="3070368"/>
            <a:ext cx="320145" cy="2900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8" descr="Resultado de imagen de twitter">
            <a:extLst>
              <a:ext uri="{FF2B5EF4-FFF2-40B4-BE49-F238E27FC236}">
                <a16:creationId xmlns:a16="http://schemas.microsoft.com/office/drawing/2014/main" id="{7FFEC751-92DA-4900-A5CB-524DDAEA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92" y="3037786"/>
            <a:ext cx="489408" cy="48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Resultado de imagen de azure pipelines logo">
            <a:extLst>
              <a:ext uri="{FF2B5EF4-FFF2-40B4-BE49-F238E27FC236}">
                <a16:creationId xmlns:a16="http://schemas.microsoft.com/office/drawing/2014/main" id="{49EEB91A-BC68-4CC7-9F49-892D04659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330" y="3109491"/>
            <a:ext cx="308094" cy="3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Resultado de imagen de ai icon">
            <a:extLst>
              <a:ext uri="{FF2B5EF4-FFF2-40B4-BE49-F238E27FC236}">
                <a16:creationId xmlns:a16="http://schemas.microsoft.com/office/drawing/2014/main" id="{5A4D15B6-50F0-40F7-AD81-59ECC16E6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31" y="3070368"/>
            <a:ext cx="347217" cy="34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13D8396-FE44-4B41-A034-736CF788CFD3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3089849" y="4118091"/>
            <a:ext cx="460380" cy="449355"/>
          </a:xfrm>
          <a:prstGeom prst="rect">
            <a:avLst/>
          </a:prstGeom>
          <a:ln>
            <a:noFill/>
          </a:ln>
        </p:spPr>
      </p:pic>
      <p:pic>
        <p:nvPicPr>
          <p:cNvPr id="24" name="Picture 16" descr="Resultado de imagen de container registry icon">
            <a:extLst>
              <a:ext uri="{FF2B5EF4-FFF2-40B4-BE49-F238E27FC236}">
                <a16:creationId xmlns:a16="http://schemas.microsoft.com/office/drawing/2014/main" id="{E7A20FFC-15EA-4D71-9080-96464A2F6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14" y="4147974"/>
            <a:ext cx="475721" cy="4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E780EE-955C-4637-A79D-BD84513871BA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3320039" y="3527194"/>
            <a:ext cx="8509" cy="59089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E995F7-86F8-400E-8859-08592509CB62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4395148" y="3527194"/>
            <a:ext cx="5027" cy="62078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9B90DF-76FD-46D9-98C0-6ACF7E461A3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83074" y="3191463"/>
            <a:ext cx="736848" cy="33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316947-D3CB-4A8A-9A67-575D4EAB06C8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570083" y="2969069"/>
            <a:ext cx="1236602" cy="268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0" descr="Resultado de imagen de aks icon">
            <a:extLst>
              <a:ext uri="{FF2B5EF4-FFF2-40B4-BE49-F238E27FC236}">
                <a16:creationId xmlns:a16="http://schemas.microsoft.com/office/drawing/2014/main" id="{F86959CC-FDD9-4290-93CD-BFC6AF2E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46" y="2476991"/>
            <a:ext cx="523960" cy="4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6EE0B1-B995-4CFC-8CD3-A83B69133D09}"/>
              </a:ext>
            </a:extLst>
          </p:cNvPr>
          <p:cNvSpPr/>
          <p:nvPr/>
        </p:nvSpPr>
        <p:spPr bwMode="auto">
          <a:xfrm>
            <a:off x="6702856" y="2452913"/>
            <a:ext cx="2272468" cy="147710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14" descr="Resultado de imagen de ai icon">
            <a:extLst>
              <a:ext uri="{FF2B5EF4-FFF2-40B4-BE49-F238E27FC236}">
                <a16:creationId xmlns:a16="http://schemas.microsoft.com/office/drawing/2014/main" id="{9B2BF39D-BDFC-42D2-855D-2F73F16E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77" y="2636469"/>
            <a:ext cx="347217" cy="34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109AA37-5D13-4EEB-B31C-121DF7FC8D7D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10141888" y="2774957"/>
            <a:ext cx="460380" cy="449355"/>
          </a:xfrm>
          <a:prstGeom prst="rect">
            <a:avLst/>
          </a:prstGeom>
          <a:ln>
            <a:noFill/>
          </a:ln>
        </p:spPr>
      </p:pic>
      <p:pic>
        <p:nvPicPr>
          <p:cNvPr id="33" name="Picture 2" descr="Resultado de imagen de bbdd icon">
            <a:extLst>
              <a:ext uri="{FF2B5EF4-FFF2-40B4-BE49-F238E27FC236}">
                <a16:creationId xmlns:a16="http://schemas.microsoft.com/office/drawing/2014/main" id="{8597CB46-5C8F-45B2-8F62-6A7FF8AC7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268" y="3191463"/>
            <a:ext cx="385285" cy="3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48E97F-A177-4059-80B9-94D4997029A4}"/>
              </a:ext>
            </a:extLst>
          </p:cNvPr>
          <p:cNvCxnSpPr/>
          <p:nvPr/>
        </p:nvCxnSpPr>
        <p:spPr>
          <a:xfrm flipV="1">
            <a:off x="10372078" y="2999634"/>
            <a:ext cx="422832" cy="414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6097A2C-C728-4778-9FBA-5D2C7E55480E}"/>
              </a:ext>
            </a:extLst>
          </p:cNvPr>
          <p:cNvSpPr/>
          <p:nvPr/>
        </p:nvSpPr>
        <p:spPr bwMode="auto">
          <a:xfrm>
            <a:off x="9919056" y="2727573"/>
            <a:ext cx="1328876" cy="927779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0D5A62-F38E-47F1-A14D-2EC06ED3EA92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>
            <a:off x="8975324" y="3191463"/>
            <a:ext cx="94373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F95094-7570-4877-B6EA-9C3EF20D93E8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8975324" y="3191463"/>
            <a:ext cx="94373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5F3481-E615-4FE1-8A6D-2DABC5972F9F}"/>
              </a:ext>
            </a:extLst>
          </p:cNvPr>
          <p:cNvSpPr txBox="1"/>
          <p:nvPr/>
        </p:nvSpPr>
        <p:spPr>
          <a:xfrm>
            <a:off x="1865815" y="2176127"/>
            <a:ext cx="162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Entrenamiento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11C2A5-40E0-41E5-B8E1-9C59F0CD906B}"/>
              </a:ext>
            </a:extLst>
          </p:cNvPr>
          <p:cNvSpPr txBox="1"/>
          <p:nvPr/>
        </p:nvSpPr>
        <p:spPr>
          <a:xfrm>
            <a:off x="1872601" y="2514285"/>
            <a:ext cx="947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Obtención de Tweets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47D595-C630-4C9B-8E71-DF44E222358C}"/>
              </a:ext>
            </a:extLst>
          </p:cNvPr>
          <p:cNvSpPr txBox="1"/>
          <p:nvPr/>
        </p:nvSpPr>
        <p:spPr>
          <a:xfrm>
            <a:off x="2847657" y="2507733"/>
            <a:ext cx="116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Entrenamiento del modelo y centroides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B78F87-4A09-47F3-A029-0C62C265BBED}"/>
              </a:ext>
            </a:extLst>
          </p:cNvPr>
          <p:cNvSpPr txBox="1"/>
          <p:nvPr/>
        </p:nvSpPr>
        <p:spPr>
          <a:xfrm>
            <a:off x="4033422" y="2514285"/>
            <a:ext cx="947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Despliegue del modelo en AKS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9FD283-6E11-43D0-B0ED-0F657EA1024C}"/>
              </a:ext>
            </a:extLst>
          </p:cNvPr>
          <p:cNvSpPr txBox="1"/>
          <p:nvPr/>
        </p:nvSpPr>
        <p:spPr>
          <a:xfrm>
            <a:off x="9919056" y="2465215"/>
            <a:ext cx="162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Almacenamiento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7E0AE1-BF1E-4BCB-9B16-4654A75004D1}"/>
              </a:ext>
            </a:extLst>
          </p:cNvPr>
          <p:cNvSpPr txBox="1"/>
          <p:nvPr/>
        </p:nvSpPr>
        <p:spPr>
          <a:xfrm>
            <a:off x="8072074" y="2999634"/>
            <a:ext cx="947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Modelo entrenado</a:t>
            </a:r>
          </a:p>
        </p:txBody>
      </p:sp>
      <p:pic>
        <p:nvPicPr>
          <p:cNvPr id="44" name="Picture 14" descr="Resultado de imagen de api icon">
            <a:extLst>
              <a:ext uri="{FF2B5EF4-FFF2-40B4-BE49-F238E27FC236}">
                <a16:creationId xmlns:a16="http://schemas.microsoft.com/office/drawing/2014/main" id="{119036B5-4E5C-4150-8109-7E4CF164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42" y="2995674"/>
            <a:ext cx="513769" cy="34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AFBC6F1-282A-4BDE-ACBD-19E951CECDFF}"/>
              </a:ext>
            </a:extLst>
          </p:cNvPr>
          <p:cNvSpPr txBox="1"/>
          <p:nvPr/>
        </p:nvSpPr>
        <p:spPr>
          <a:xfrm>
            <a:off x="9079153" y="2960865"/>
            <a:ext cx="947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Centroides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589B2-886A-4A0D-8520-949AF292F118}"/>
              </a:ext>
            </a:extLst>
          </p:cNvPr>
          <p:cNvSpPr txBox="1"/>
          <p:nvPr/>
        </p:nvSpPr>
        <p:spPr>
          <a:xfrm>
            <a:off x="6687138" y="2217092"/>
            <a:ext cx="162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Producción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9E1C9B-2A0B-4B64-A9D9-4576389C3F81}"/>
              </a:ext>
            </a:extLst>
          </p:cNvPr>
          <p:cNvSpPr/>
          <p:nvPr/>
        </p:nvSpPr>
        <p:spPr bwMode="auto">
          <a:xfrm>
            <a:off x="6806685" y="2605312"/>
            <a:ext cx="1973511" cy="732875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D5128D-2BD7-4525-9889-FC6B3E0671E3}"/>
              </a:ext>
            </a:extLst>
          </p:cNvPr>
          <p:cNvSpPr/>
          <p:nvPr/>
        </p:nvSpPr>
        <p:spPr bwMode="auto">
          <a:xfrm>
            <a:off x="6808480" y="3399945"/>
            <a:ext cx="1973511" cy="472471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9769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0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oscuro, tabla, luz, pájaro&#10;&#10;Descripción generada automáticamente">
            <a:extLst>
              <a:ext uri="{FF2B5EF4-FFF2-40B4-BE49-F238E27FC236}">
                <a16:creationId xmlns:a16="http://schemas.microsoft.com/office/drawing/2014/main" id="{D49CE222-BC49-AB48-BD8A-662C38EC581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tretch>
            <a:fillRect/>
          </a:stretch>
        </p:blipFill>
        <p:spPr>
          <a:xfrm rot="19358069">
            <a:off x="4850559" y="2372890"/>
            <a:ext cx="8990622" cy="5986256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C2088304-4FF3-E94D-AA46-0F5979DEE23D}"/>
              </a:ext>
            </a:extLst>
          </p:cNvPr>
          <p:cNvSpPr txBox="1"/>
          <p:nvPr/>
        </p:nvSpPr>
        <p:spPr>
          <a:xfrm>
            <a:off x="2846130" y="3057103"/>
            <a:ext cx="586153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solidFill>
                  <a:schemeClr val="bg1"/>
                </a:solidFill>
                <a:latin typeface="Roboto Slab" pitchFamily="2" charset="0"/>
                <a:ea typeface="Roboto Slab" pitchFamily="2" charset="0"/>
              </a:rPr>
              <a:t>Hasta pronto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FE611731-B476-244C-BDB8-72EC4C5C2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600" y="2942803"/>
            <a:ext cx="1752600" cy="1143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9C05E03-F9BC-7547-B291-3838BB520F46}"/>
              </a:ext>
            </a:extLst>
          </p:cNvPr>
          <p:cNvSpPr txBox="1"/>
          <p:nvPr/>
        </p:nvSpPr>
        <p:spPr>
          <a:xfrm>
            <a:off x="5182449" y="5152274"/>
            <a:ext cx="1404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</a:rPr>
              <a:t>@</a:t>
            </a:r>
            <a:r>
              <a:rPr lang="es-ES" sz="1600" dirty="0" err="1">
                <a:solidFill>
                  <a:schemeClr val="bg1"/>
                </a:solidFill>
                <a:latin typeface="IBM Plex Sans" panose="020B0503050203000203" pitchFamily="34" charset="77"/>
              </a:rPr>
              <a:t>MadAIdays</a:t>
            </a:r>
            <a:endParaRPr lang="es-ES" sz="1600" dirty="0">
              <a:solidFill>
                <a:schemeClr val="bg1"/>
              </a:solidFill>
              <a:latin typeface="IBM Plex Sans" panose="020B0503050203000203" pitchFamily="34" charset="77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A58250F2-C38B-D34F-AFCF-3D021117B3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2340" y="5187841"/>
            <a:ext cx="260109" cy="260109"/>
          </a:xfrm>
          <a:prstGeom prst="rect">
            <a:avLst/>
          </a:prstGeom>
        </p:spPr>
      </p:pic>
      <p:pic>
        <p:nvPicPr>
          <p:cNvPr id="12" name="Imagen 11" descr="Imagen que contiene señal, reloj&#10;&#10;Descripción generada automáticamente">
            <a:extLst>
              <a:ext uri="{FF2B5EF4-FFF2-40B4-BE49-F238E27FC236}">
                <a16:creationId xmlns:a16="http://schemas.microsoft.com/office/drawing/2014/main" id="{D57D34A8-09B1-2D47-B2B4-129DC33662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978" y="1367171"/>
            <a:ext cx="2876423" cy="121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979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3F8808-AC71-DA41-9AB7-D84CC611EE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Politweets</a:t>
            </a:r>
            <a:r>
              <a:rPr lang="es-ES" dirty="0"/>
              <a:t> – </a:t>
            </a:r>
            <a:r>
              <a:rPr lang="es-ES" dirty="0" err="1"/>
              <a:t>The</a:t>
            </a:r>
            <a:r>
              <a:rPr lang="es-ES" dirty="0"/>
              <a:t> Idea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0E8548D-30CD-7846-8AFF-5C6A0F0FC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5535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955C39C9-4564-DB49-A322-15099E2CE0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Politweets</a:t>
            </a:r>
            <a:r>
              <a:rPr lang="es-ES" dirty="0"/>
              <a:t> - </a:t>
            </a:r>
            <a:r>
              <a:rPr lang="es-ES" dirty="0" err="1"/>
              <a:t>The</a:t>
            </a:r>
            <a:r>
              <a:rPr lang="es-ES" dirty="0"/>
              <a:t> Idea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BCEB6FD-2D2F-6D43-913E-45E8ECCE07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/>
              <a:t>Comparar opiniones de la fuente directamente de la fuente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Programas electorales </a:t>
            </a:r>
          </a:p>
          <a:p>
            <a:r>
              <a:rPr lang="es-ES" dirty="0"/>
              <a:t>Leyes o normativas entre distintas ciudades o países</a:t>
            </a:r>
          </a:p>
          <a:p>
            <a:endParaRPr lang="es-ES" dirty="0"/>
          </a:p>
        </p:txBody>
      </p:sp>
      <p:pic>
        <p:nvPicPr>
          <p:cNvPr id="1028" name="Picture 4" descr="Resultado de imagen de gif monkey office">
            <a:extLst>
              <a:ext uri="{FF2B5EF4-FFF2-40B4-BE49-F238E27FC236}">
                <a16:creationId xmlns:a16="http://schemas.microsoft.com/office/drawing/2014/main" id="{923BDDA1-8142-4252-BC74-707C38AF615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247" y="2613379"/>
            <a:ext cx="5446259" cy="306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851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5" name="Picture 22" descr="Resultado de imagen de frontend  icon">
            <a:extLst>
              <a:ext uri="{FF2B5EF4-FFF2-40B4-BE49-F238E27FC236}">
                <a16:creationId xmlns:a16="http://schemas.microsoft.com/office/drawing/2014/main" id="{331B2371-CBB7-4EA7-BFAB-E26FC0D687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77" y="3486470"/>
            <a:ext cx="544198" cy="32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6" descr="Imagen relacionada">
            <a:extLst>
              <a:ext uri="{FF2B5EF4-FFF2-40B4-BE49-F238E27FC236}">
                <a16:creationId xmlns:a16="http://schemas.microsoft.com/office/drawing/2014/main" id="{EEC31F1F-EEE0-488E-8D19-D4AAE14E0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668" y="5304545"/>
            <a:ext cx="1239308" cy="123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8" descr="Imagen relacionada">
            <a:extLst>
              <a:ext uri="{FF2B5EF4-FFF2-40B4-BE49-F238E27FC236}">
                <a16:creationId xmlns:a16="http://schemas.microsoft.com/office/drawing/2014/main" id="{F8409935-1D83-4215-8FB8-62AC22900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0384" y="6012453"/>
            <a:ext cx="615097" cy="615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E1D856F-2E45-499C-A36C-0FF981E5FBF4}"/>
              </a:ext>
            </a:extLst>
          </p:cNvPr>
          <p:cNvCxnSpPr>
            <a:cxnSpLocks/>
          </p:cNvCxnSpPr>
          <p:nvPr/>
        </p:nvCxnSpPr>
        <p:spPr>
          <a:xfrm flipV="1">
            <a:off x="7642111" y="3930013"/>
            <a:ext cx="0" cy="1181009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Resultado de imagen de bbdd icon">
            <a:extLst>
              <a:ext uri="{FF2B5EF4-FFF2-40B4-BE49-F238E27FC236}">
                <a16:creationId xmlns:a16="http://schemas.microsoft.com/office/drawing/2014/main" id="{F155AC2E-5A87-4309-BB51-CA0771B2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96" y="2894163"/>
            <a:ext cx="642476" cy="64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3BC9EB9-A9BA-4C38-B17E-439A965DCB90}"/>
              </a:ext>
            </a:extLst>
          </p:cNvPr>
          <p:cNvSpPr/>
          <p:nvPr/>
        </p:nvSpPr>
        <p:spPr bwMode="auto">
          <a:xfrm>
            <a:off x="1819922" y="2456239"/>
            <a:ext cx="3814440" cy="147710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28">
            <a:extLst>
              <a:ext uri="{FF2B5EF4-FFF2-40B4-BE49-F238E27FC236}">
                <a16:creationId xmlns:a16="http://schemas.microsoft.com/office/drawing/2014/main" id="{846B3BC6-901E-482D-860F-5FC012A170C1}"/>
              </a:ext>
            </a:extLst>
          </p:cNvPr>
          <p:cNvPicPr/>
          <p:nvPr/>
        </p:nvPicPr>
        <p:blipFill>
          <a:blip r:embed="rId6"/>
          <a:stretch/>
        </p:blipFill>
        <p:spPr>
          <a:xfrm>
            <a:off x="4838695" y="3389009"/>
            <a:ext cx="754660" cy="525915"/>
          </a:xfrm>
          <a:prstGeom prst="rect">
            <a:avLst/>
          </a:prstGeom>
          <a:ln>
            <a:noFill/>
          </a:ln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id="{6FFB049E-0220-45A4-A84A-6436C10CF990}"/>
              </a:ext>
            </a:extLst>
          </p:cNvPr>
          <p:cNvPicPr/>
          <p:nvPr/>
        </p:nvPicPr>
        <p:blipFill>
          <a:blip r:embed="rId7"/>
          <a:stretch/>
        </p:blipFill>
        <p:spPr>
          <a:xfrm>
            <a:off x="4981059" y="2085637"/>
            <a:ext cx="311926" cy="313452"/>
          </a:xfrm>
          <a:prstGeom prst="rect">
            <a:avLst/>
          </a:prstGeom>
          <a:ln>
            <a:noFill/>
          </a:ln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CFFB06B6-20C1-4D50-9B3C-08FFA4946D76}"/>
              </a:ext>
            </a:extLst>
          </p:cNvPr>
          <p:cNvPicPr/>
          <p:nvPr/>
        </p:nvPicPr>
        <p:blipFill>
          <a:blip r:embed="rId8"/>
          <a:stretch/>
        </p:blipFill>
        <p:spPr>
          <a:xfrm>
            <a:off x="4546424" y="2105135"/>
            <a:ext cx="318542" cy="293954"/>
          </a:xfrm>
          <a:prstGeom prst="rect">
            <a:avLst/>
          </a:prstGeom>
          <a:ln>
            <a:noFill/>
          </a:ln>
        </p:spPr>
      </p:pic>
      <p:pic>
        <p:nvPicPr>
          <p:cNvPr id="14" name="Picture 6" descr="Imagen relacionada">
            <a:extLst>
              <a:ext uri="{FF2B5EF4-FFF2-40B4-BE49-F238E27FC236}">
                <a16:creationId xmlns:a16="http://schemas.microsoft.com/office/drawing/2014/main" id="{138CD93D-D3A9-497B-81EB-AA329D038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396" y="2855733"/>
            <a:ext cx="671461" cy="6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2F07585-CF76-421B-9F9F-DECBF57025E6}"/>
              </a:ext>
            </a:extLst>
          </p:cNvPr>
          <p:cNvSpPr/>
          <p:nvPr/>
        </p:nvSpPr>
        <p:spPr bwMode="auto">
          <a:xfrm>
            <a:off x="2098053" y="3098942"/>
            <a:ext cx="320145" cy="2900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6" descr="Imagen relacionada">
            <a:extLst>
              <a:ext uri="{FF2B5EF4-FFF2-40B4-BE49-F238E27FC236}">
                <a16:creationId xmlns:a16="http://schemas.microsoft.com/office/drawing/2014/main" id="{3A0B29D8-15FE-4350-945E-B91351360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2817" y="2855733"/>
            <a:ext cx="671461" cy="6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140759B-478B-42D6-866F-93A0B0E4C690}"/>
              </a:ext>
            </a:extLst>
          </p:cNvPr>
          <p:cNvSpPr/>
          <p:nvPr/>
        </p:nvSpPr>
        <p:spPr bwMode="auto">
          <a:xfrm>
            <a:off x="3173503" y="3070368"/>
            <a:ext cx="320145" cy="2900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8" name="Picture 6" descr="Imagen relacionada">
            <a:extLst>
              <a:ext uri="{FF2B5EF4-FFF2-40B4-BE49-F238E27FC236}">
                <a16:creationId xmlns:a16="http://schemas.microsoft.com/office/drawing/2014/main" id="{53DFAF52-8CB1-4CDE-9965-532564C5B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417" y="2855733"/>
            <a:ext cx="671461" cy="67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4796C0-71C6-4C7F-9C20-F022F312CF67}"/>
              </a:ext>
            </a:extLst>
          </p:cNvPr>
          <p:cNvSpPr/>
          <p:nvPr/>
        </p:nvSpPr>
        <p:spPr bwMode="auto">
          <a:xfrm>
            <a:off x="4240103" y="3070368"/>
            <a:ext cx="320145" cy="290067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0" name="Picture 8" descr="Resultado de imagen de twitter">
            <a:extLst>
              <a:ext uri="{FF2B5EF4-FFF2-40B4-BE49-F238E27FC236}">
                <a16:creationId xmlns:a16="http://schemas.microsoft.com/office/drawing/2014/main" id="{7FFEC751-92DA-4900-A5CB-524DDAEAD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792" y="3037786"/>
            <a:ext cx="489408" cy="489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Resultado de imagen de azure pipelines logo">
            <a:extLst>
              <a:ext uri="{FF2B5EF4-FFF2-40B4-BE49-F238E27FC236}">
                <a16:creationId xmlns:a16="http://schemas.microsoft.com/office/drawing/2014/main" id="{49EEB91A-BC68-4CC7-9F49-892D04659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330" y="3109491"/>
            <a:ext cx="308094" cy="30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Resultado de imagen de ai icon">
            <a:extLst>
              <a:ext uri="{FF2B5EF4-FFF2-40B4-BE49-F238E27FC236}">
                <a16:creationId xmlns:a16="http://schemas.microsoft.com/office/drawing/2014/main" id="{5A4D15B6-50F0-40F7-AD81-59ECC16E6F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431" y="3070368"/>
            <a:ext cx="347217" cy="34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>
            <a:extLst>
              <a:ext uri="{FF2B5EF4-FFF2-40B4-BE49-F238E27FC236}">
                <a16:creationId xmlns:a16="http://schemas.microsoft.com/office/drawing/2014/main" id="{213D8396-FE44-4B41-A034-736CF788CFD3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3089849" y="4118091"/>
            <a:ext cx="460380" cy="449355"/>
          </a:xfrm>
          <a:prstGeom prst="rect">
            <a:avLst/>
          </a:prstGeom>
          <a:ln>
            <a:noFill/>
          </a:ln>
        </p:spPr>
      </p:pic>
      <p:pic>
        <p:nvPicPr>
          <p:cNvPr id="24" name="Picture 16" descr="Resultado de imagen de container registry icon">
            <a:extLst>
              <a:ext uri="{FF2B5EF4-FFF2-40B4-BE49-F238E27FC236}">
                <a16:creationId xmlns:a16="http://schemas.microsoft.com/office/drawing/2014/main" id="{E7A20FFC-15EA-4D71-9080-96464A2F6D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314" y="4147974"/>
            <a:ext cx="475721" cy="47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DE780EE-955C-4637-A79D-BD84513871BA}"/>
              </a:ext>
            </a:extLst>
          </p:cNvPr>
          <p:cNvCxnSpPr>
            <a:cxnSpLocks/>
            <a:stCxn id="16" idx="2"/>
            <a:endCxn id="23" idx="0"/>
          </p:cNvCxnSpPr>
          <p:nvPr/>
        </p:nvCxnSpPr>
        <p:spPr>
          <a:xfrm flipH="1">
            <a:off x="3320039" y="3527194"/>
            <a:ext cx="8509" cy="590897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3E995F7-86F8-400E-8859-08592509CB62}"/>
              </a:ext>
            </a:extLst>
          </p:cNvPr>
          <p:cNvCxnSpPr>
            <a:cxnSpLocks/>
            <a:stCxn id="18" idx="2"/>
            <a:endCxn id="24" idx="0"/>
          </p:cNvCxnSpPr>
          <p:nvPr/>
        </p:nvCxnSpPr>
        <p:spPr>
          <a:xfrm>
            <a:off x="4395148" y="3527194"/>
            <a:ext cx="5027" cy="62078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99B90DF-76FD-46D9-98C0-6ACF7E461A33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083074" y="3191463"/>
            <a:ext cx="736848" cy="3326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316947-D3CB-4A8A-9A67-575D4EAB06C8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570083" y="2969069"/>
            <a:ext cx="1236602" cy="2681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0" descr="Resultado de imagen de aks icon">
            <a:extLst>
              <a:ext uri="{FF2B5EF4-FFF2-40B4-BE49-F238E27FC236}">
                <a16:creationId xmlns:a16="http://schemas.microsoft.com/office/drawing/2014/main" id="{F86959CC-FDD9-4290-93CD-BFC6AF2EE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7246" y="2476991"/>
            <a:ext cx="523960" cy="43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E6EE0B1-B995-4CFC-8CD3-A83B69133D09}"/>
              </a:ext>
            </a:extLst>
          </p:cNvPr>
          <p:cNvSpPr/>
          <p:nvPr/>
        </p:nvSpPr>
        <p:spPr bwMode="auto">
          <a:xfrm>
            <a:off x="6702856" y="2452913"/>
            <a:ext cx="2272468" cy="147710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Picture 14" descr="Resultado de imagen de ai icon">
            <a:extLst>
              <a:ext uri="{FF2B5EF4-FFF2-40B4-BE49-F238E27FC236}">
                <a16:creationId xmlns:a16="http://schemas.microsoft.com/office/drawing/2014/main" id="{9B2BF39D-BDFC-42D2-855D-2F73F16E7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8677" y="2636469"/>
            <a:ext cx="347217" cy="34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109AA37-5D13-4EEB-B31C-121DF7FC8D7D}"/>
              </a:ext>
            </a:extLst>
          </p:cNvPr>
          <p:cNvPicPr/>
          <p:nvPr/>
        </p:nvPicPr>
        <p:blipFill>
          <a:blip r:embed="rId13"/>
          <a:stretch/>
        </p:blipFill>
        <p:spPr>
          <a:xfrm>
            <a:off x="10141888" y="2774957"/>
            <a:ext cx="460380" cy="449355"/>
          </a:xfrm>
          <a:prstGeom prst="rect">
            <a:avLst/>
          </a:prstGeom>
          <a:ln>
            <a:noFill/>
          </a:ln>
        </p:spPr>
      </p:pic>
      <p:pic>
        <p:nvPicPr>
          <p:cNvPr id="33" name="Picture 2" descr="Resultado de imagen de bbdd icon">
            <a:extLst>
              <a:ext uri="{FF2B5EF4-FFF2-40B4-BE49-F238E27FC236}">
                <a16:creationId xmlns:a16="http://schemas.microsoft.com/office/drawing/2014/main" id="{8597CB46-5C8F-45B2-8F62-6A7FF8AC7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2268" y="3191463"/>
            <a:ext cx="385285" cy="38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948E97F-A177-4059-80B9-94D4997029A4}"/>
              </a:ext>
            </a:extLst>
          </p:cNvPr>
          <p:cNvCxnSpPr/>
          <p:nvPr/>
        </p:nvCxnSpPr>
        <p:spPr>
          <a:xfrm flipV="1">
            <a:off x="10372078" y="2999634"/>
            <a:ext cx="422832" cy="414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A6097A2C-C728-4778-9FBA-5D2C7E55480E}"/>
              </a:ext>
            </a:extLst>
          </p:cNvPr>
          <p:cNvSpPr/>
          <p:nvPr/>
        </p:nvSpPr>
        <p:spPr bwMode="auto">
          <a:xfrm>
            <a:off x="9919056" y="2727573"/>
            <a:ext cx="1328876" cy="927779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80D5A62-F38E-47F1-A14D-2EC06ED3EA92}"/>
              </a:ext>
            </a:extLst>
          </p:cNvPr>
          <p:cNvCxnSpPr>
            <a:cxnSpLocks/>
            <a:stCxn id="30" idx="3"/>
            <a:endCxn id="35" idx="1"/>
          </p:cNvCxnSpPr>
          <p:nvPr/>
        </p:nvCxnSpPr>
        <p:spPr>
          <a:xfrm>
            <a:off x="8975324" y="3191463"/>
            <a:ext cx="94373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BF95094-7570-4877-B6EA-9C3EF20D93E8}"/>
              </a:ext>
            </a:extLst>
          </p:cNvPr>
          <p:cNvCxnSpPr>
            <a:cxnSpLocks/>
            <a:stCxn id="35" idx="1"/>
            <a:endCxn id="30" idx="3"/>
          </p:cNvCxnSpPr>
          <p:nvPr/>
        </p:nvCxnSpPr>
        <p:spPr>
          <a:xfrm flipH="1">
            <a:off x="8975324" y="3191463"/>
            <a:ext cx="943732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85F3481-E615-4FE1-8A6D-2DABC5972F9F}"/>
              </a:ext>
            </a:extLst>
          </p:cNvPr>
          <p:cNvSpPr txBox="1"/>
          <p:nvPr/>
        </p:nvSpPr>
        <p:spPr>
          <a:xfrm>
            <a:off x="1865815" y="2176127"/>
            <a:ext cx="162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Entrenamiento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111C2A5-40E0-41E5-B8E1-9C59F0CD906B}"/>
              </a:ext>
            </a:extLst>
          </p:cNvPr>
          <p:cNvSpPr txBox="1"/>
          <p:nvPr/>
        </p:nvSpPr>
        <p:spPr>
          <a:xfrm>
            <a:off x="1872601" y="2514285"/>
            <a:ext cx="947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Obtención de Tweets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047D595-C630-4C9B-8E71-DF44E222358C}"/>
              </a:ext>
            </a:extLst>
          </p:cNvPr>
          <p:cNvSpPr txBox="1"/>
          <p:nvPr/>
        </p:nvSpPr>
        <p:spPr>
          <a:xfrm>
            <a:off x="2847657" y="2507733"/>
            <a:ext cx="11694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Entrenamiento del modelo y centroides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B78F87-4A09-47F3-A029-0C62C265BBED}"/>
              </a:ext>
            </a:extLst>
          </p:cNvPr>
          <p:cNvSpPr txBox="1"/>
          <p:nvPr/>
        </p:nvSpPr>
        <p:spPr>
          <a:xfrm>
            <a:off x="4033422" y="2514285"/>
            <a:ext cx="947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Despliegue del modelo en AKS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9FD283-6E11-43D0-B0ED-0F657EA1024C}"/>
              </a:ext>
            </a:extLst>
          </p:cNvPr>
          <p:cNvSpPr txBox="1"/>
          <p:nvPr/>
        </p:nvSpPr>
        <p:spPr>
          <a:xfrm>
            <a:off x="9919056" y="2465215"/>
            <a:ext cx="162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Almacenamiento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7E0AE1-BF1E-4BCB-9B16-4654A75004D1}"/>
              </a:ext>
            </a:extLst>
          </p:cNvPr>
          <p:cNvSpPr txBox="1"/>
          <p:nvPr/>
        </p:nvSpPr>
        <p:spPr>
          <a:xfrm>
            <a:off x="8072074" y="2999634"/>
            <a:ext cx="9476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Modelo entrenado</a:t>
            </a:r>
          </a:p>
        </p:txBody>
      </p:sp>
      <p:pic>
        <p:nvPicPr>
          <p:cNvPr id="44" name="Picture 14" descr="Resultado de imagen de api icon">
            <a:extLst>
              <a:ext uri="{FF2B5EF4-FFF2-40B4-BE49-F238E27FC236}">
                <a16:creationId xmlns:a16="http://schemas.microsoft.com/office/drawing/2014/main" id="{119036B5-4E5C-4150-8109-7E4CF1642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342" y="2995674"/>
            <a:ext cx="513769" cy="34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AFBC6F1-282A-4BDE-ACBD-19E951CECDFF}"/>
              </a:ext>
            </a:extLst>
          </p:cNvPr>
          <p:cNvSpPr txBox="1"/>
          <p:nvPr/>
        </p:nvSpPr>
        <p:spPr>
          <a:xfrm>
            <a:off x="9079153" y="2960865"/>
            <a:ext cx="94764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800" dirty="0"/>
              <a:t>Centroides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6589B2-886A-4A0D-8520-949AF292F118}"/>
              </a:ext>
            </a:extLst>
          </p:cNvPr>
          <p:cNvSpPr txBox="1"/>
          <p:nvPr/>
        </p:nvSpPr>
        <p:spPr>
          <a:xfrm>
            <a:off x="6687138" y="2217092"/>
            <a:ext cx="16278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100" dirty="0"/>
              <a:t>Producción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F9E1C9B-2A0B-4B64-A9D9-4576389C3F81}"/>
              </a:ext>
            </a:extLst>
          </p:cNvPr>
          <p:cNvSpPr/>
          <p:nvPr/>
        </p:nvSpPr>
        <p:spPr bwMode="auto">
          <a:xfrm>
            <a:off x="6806685" y="2605312"/>
            <a:ext cx="1973511" cy="732875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D5128D-2BD7-4525-9889-FC6B3E0671E3}"/>
              </a:ext>
            </a:extLst>
          </p:cNvPr>
          <p:cNvSpPr/>
          <p:nvPr/>
        </p:nvSpPr>
        <p:spPr bwMode="auto">
          <a:xfrm>
            <a:off x="6808480" y="3399945"/>
            <a:ext cx="1973511" cy="472471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2926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AAACA0-87B3-DB49-9EF7-29E3024A61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Politweets</a:t>
            </a:r>
            <a:r>
              <a:rPr lang="es-ES" dirty="0"/>
              <a:t> - </a:t>
            </a:r>
            <a:r>
              <a:rPr lang="es-ES" dirty="0" err="1"/>
              <a:t>The</a:t>
            </a:r>
            <a:r>
              <a:rPr lang="es-ES" dirty="0"/>
              <a:t> Idea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1B158C-DB6B-404C-9542-BBFDE7401B6F}"/>
              </a:ext>
            </a:extLst>
          </p:cNvPr>
          <p:cNvSpPr/>
          <p:nvPr/>
        </p:nvSpPr>
        <p:spPr bwMode="auto">
          <a:xfrm>
            <a:off x="1836142" y="2065093"/>
            <a:ext cx="8700989" cy="1846659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" name="Picture 28">
            <a:extLst>
              <a:ext uri="{FF2B5EF4-FFF2-40B4-BE49-F238E27FC236}">
                <a16:creationId xmlns:a16="http://schemas.microsoft.com/office/drawing/2014/main" id="{352BF0DC-642F-4F0E-BBC6-F87A4E72E701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9594756" y="3202509"/>
            <a:ext cx="894967" cy="657495"/>
          </a:xfrm>
          <a:prstGeom prst="rect">
            <a:avLst/>
          </a:prstGeom>
          <a:ln>
            <a:noFill/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5DDD7972-EA28-44EB-918B-ACF15D4C033C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9897142" y="1673967"/>
            <a:ext cx="527117" cy="553997"/>
          </a:xfrm>
          <a:prstGeom prst="rect">
            <a:avLst/>
          </a:prstGeom>
          <a:ln>
            <a:noFill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5239660-EC93-4B94-BB0C-D7CB0628AB91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9257154" y="1695739"/>
            <a:ext cx="527116" cy="553997"/>
          </a:xfrm>
          <a:prstGeom prst="rect">
            <a:avLst/>
          </a:prstGeom>
          <a:ln>
            <a:noFill/>
          </a:ln>
        </p:spPr>
      </p:pic>
      <p:pic>
        <p:nvPicPr>
          <p:cNvPr id="9" name="Picture 6" descr="Imagen relacionada">
            <a:extLst>
              <a:ext uri="{FF2B5EF4-FFF2-40B4-BE49-F238E27FC236}">
                <a16:creationId xmlns:a16="http://schemas.microsoft.com/office/drawing/2014/main" id="{0179550C-CC69-4FEA-81D6-53144B010E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877" y="2374113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1C8A440-28E2-405F-B9EF-98E9FA2E7009}"/>
              </a:ext>
            </a:extLst>
          </p:cNvPr>
          <p:cNvSpPr/>
          <p:nvPr/>
        </p:nvSpPr>
        <p:spPr bwMode="auto">
          <a:xfrm>
            <a:off x="2489917" y="2807339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1" name="Picture 6" descr="Imagen relacionada">
            <a:extLst>
              <a:ext uri="{FF2B5EF4-FFF2-40B4-BE49-F238E27FC236}">
                <a16:creationId xmlns:a16="http://schemas.microsoft.com/office/drawing/2014/main" id="{DF8EDD23-007E-427D-9D45-99342E0A6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301" y="2374113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4A1EC41-E751-4331-B074-653F3410742B}"/>
              </a:ext>
            </a:extLst>
          </p:cNvPr>
          <p:cNvSpPr/>
          <p:nvPr/>
        </p:nvSpPr>
        <p:spPr bwMode="auto">
          <a:xfrm>
            <a:off x="5163177" y="2800601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6" descr="Imagen relacionada">
            <a:extLst>
              <a:ext uri="{FF2B5EF4-FFF2-40B4-BE49-F238E27FC236}">
                <a16:creationId xmlns:a16="http://schemas.microsoft.com/office/drawing/2014/main" id="{182FDB1B-607E-4747-93E7-CA6C4F5B7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7003" y="2374113"/>
            <a:ext cx="1184481" cy="118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A29DF5-9674-4FF0-A705-101F783C51B2}"/>
              </a:ext>
            </a:extLst>
          </p:cNvPr>
          <p:cNvSpPr/>
          <p:nvPr/>
        </p:nvSpPr>
        <p:spPr bwMode="auto">
          <a:xfrm>
            <a:off x="7822991" y="2800601"/>
            <a:ext cx="612503" cy="47751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s-E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Picture 8" descr="Resultado de imagen de twitter">
            <a:extLst>
              <a:ext uri="{FF2B5EF4-FFF2-40B4-BE49-F238E27FC236}">
                <a16:creationId xmlns:a16="http://schemas.microsoft.com/office/drawing/2014/main" id="{BE8A1B3D-70EB-4564-B5A3-CD25D8B1C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26" y="2640231"/>
            <a:ext cx="863334" cy="863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Resultado de imagen de azure pipelines logo">
            <a:extLst>
              <a:ext uri="{FF2B5EF4-FFF2-40B4-BE49-F238E27FC236}">
                <a16:creationId xmlns:a16="http://schemas.microsoft.com/office/drawing/2014/main" id="{171DD989-E0E9-49A4-8405-9A1FEE87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53" y="2738833"/>
            <a:ext cx="601045" cy="60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 descr="Resultado de imagen de ai icon">
            <a:extLst>
              <a:ext uri="{FF2B5EF4-FFF2-40B4-BE49-F238E27FC236}">
                <a16:creationId xmlns:a16="http://schemas.microsoft.com/office/drawing/2014/main" id="{1C95D695-B567-433B-954A-220E8446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914" y="2779413"/>
            <a:ext cx="612503" cy="61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485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3F8808-AC71-DA41-9AB7-D84CC611EE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Politweets</a:t>
            </a:r>
            <a:r>
              <a:rPr lang="es-ES" dirty="0"/>
              <a:t> – </a:t>
            </a:r>
            <a:r>
              <a:rPr lang="es-ES" dirty="0" err="1"/>
              <a:t>The</a:t>
            </a:r>
            <a:r>
              <a:rPr lang="es-ES" dirty="0"/>
              <a:t> Pipeline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0E8548D-30CD-7846-8AFF-5C6A0F0FC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61336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F53F8808-AC71-DA41-9AB7-D84CC611EE1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Politweets</a:t>
            </a:r>
            <a:r>
              <a:rPr lang="es-ES" dirty="0"/>
              <a:t> – </a:t>
            </a:r>
            <a:r>
              <a:rPr lang="es-ES" dirty="0" err="1"/>
              <a:t>The</a:t>
            </a:r>
            <a:r>
              <a:rPr lang="es-ES" dirty="0"/>
              <a:t> Pipeline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D0E8548D-30CD-7846-8AFF-5C6A0F0FC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49045670"/>
      </p:ext>
    </p:extLst>
  </p:cSld>
  <p:clrMapOvr>
    <a:masterClrMapping/>
  </p:clrMapOvr>
</p:sld>
</file>

<file path=ppt/theme/theme1.xml><?xml version="1.0" encoding="utf-8"?>
<a:theme xmlns:a="http://schemas.openxmlformats.org/drawingml/2006/main" name="Light mo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rk mo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mpty da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9F385A92602954C8F7D4B59B25D3693" ma:contentTypeVersion="5" ma:contentTypeDescription="Create a new document." ma:contentTypeScope="" ma:versionID="74853b42a25e46f80afedf13e6b611c0">
  <xsd:schema xmlns:xsd="http://www.w3.org/2001/XMLSchema" xmlns:xs="http://www.w3.org/2001/XMLSchema" xmlns:p="http://schemas.microsoft.com/office/2006/metadata/properties" xmlns:ns2="4cddde1b-03c3-4f2a-810b-88050068a597" targetNamespace="http://schemas.microsoft.com/office/2006/metadata/properties" ma:root="true" ma:fieldsID="fd5b55fd308f314f63d7b47bd7b9dc49" ns2:_="">
    <xsd:import namespace="4cddde1b-03c3-4f2a-810b-88050068a5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ddde1b-03c3-4f2a-810b-88050068a5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CCAA7A-7726-4C0F-909C-FAF20623E5B7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87D5FB9-F4E3-400A-AFD4-5322C8F97A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ddde1b-03c3-4f2a-810b-88050068a5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65A56D4-4050-49B1-B55B-F170B93DAF8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2638</TotalTime>
  <Words>600</Words>
  <Application>Microsoft Office PowerPoint</Application>
  <PresentationFormat>Widescreen</PresentationFormat>
  <Paragraphs>189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5" baseType="lpstr">
      <vt:lpstr>Arial</vt:lpstr>
      <vt:lpstr>Calibri</vt:lpstr>
      <vt:lpstr>IBM Plex Sans</vt:lpstr>
      <vt:lpstr>IBM Plex Sans Light</vt:lpstr>
      <vt:lpstr>Quicksand</vt:lpstr>
      <vt:lpstr>Roboto Slab</vt:lpstr>
      <vt:lpstr>Light mode</vt:lpstr>
      <vt:lpstr>Dark mode</vt:lpstr>
      <vt:lpstr>Empty dark</vt:lpstr>
      <vt:lpstr>PowerPoint Presentation</vt:lpstr>
      <vt:lpstr>PowerPoint Presentation</vt:lpstr>
      <vt:lpstr>Agenda</vt:lpstr>
      <vt:lpstr>Politweets – The Idea</vt:lpstr>
      <vt:lpstr>Politweets - The Idea</vt:lpstr>
      <vt:lpstr>Arquitectura</vt:lpstr>
      <vt:lpstr>Politweets - The Idea</vt:lpstr>
      <vt:lpstr>Politweets – The Pipeline</vt:lpstr>
      <vt:lpstr>Politweets – The Pipeline</vt:lpstr>
      <vt:lpstr>EXTRACT DATA</vt:lpstr>
      <vt:lpstr>The Pipeline – Extract data</vt:lpstr>
      <vt:lpstr>PowerPoint Presentation</vt:lpstr>
      <vt:lpstr>NLP</vt:lpstr>
      <vt:lpstr>The Pipeline – Artificial Intelligence</vt:lpstr>
      <vt:lpstr>NLP - Introducción</vt:lpstr>
      <vt:lpstr>NLP - Introducción</vt:lpstr>
      <vt:lpstr>NLP - Introducción</vt:lpstr>
      <vt:lpstr>The Pipeline – NLP</vt:lpstr>
      <vt:lpstr>The Pipeline – NLP</vt:lpstr>
      <vt:lpstr>The Pipeline – Extract data</vt:lpstr>
      <vt:lpstr>The Pipeline – NLP</vt:lpstr>
      <vt:lpstr>The Pipeline – NLP</vt:lpstr>
      <vt:lpstr>NLP - Demo</vt:lpstr>
      <vt:lpstr>Information Retrieval</vt:lpstr>
      <vt:lpstr>The Pipeline – Information Retrieval</vt:lpstr>
      <vt:lpstr>PowerPoint Presentation</vt:lpstr>
      <vt:lpstr>Information Retrieval - TFIDF</vt:lpstr>
      <vt:lpstr>Information Retrieval - TFIDF</vt:lpstr>
      <vt:lpstr>Information Retrieval - WMD</vt:lpstr>
      <vt:lpstr>Information Retrieval - WCD</vt:lpstr>
      <vt:lpstr>Information Retrieval - TFIDF</vt:lpstr>
      <vt:lpstr>IR - Demo</vt:lpstr>
      <vt:lpstr>The Pipeline – Despliegue</vt:lpstr>
      <vt:lpstr>The Pipeline - Despliegue</vt:lpstr>
      <vt:lpstr>Arquitectura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Daniel Ortiz Flores</dc:creator>
  <cp:lastModifiedBy>Eric Martín</cp:lastModifiedBy>
  <cp:revision>103</cp:revision>
  <dcterms:created xsi:type="dcterms:W3CDTF">2019-11-13T15:32:54Z</dcterms:created>
  <dcterms:modified xsi:type="dcterms:W3CDTF">2020-02-12T09:05:19Z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0x010100D9F385A92602954C8F7D4B59B25D3693</vt:lpwstr>
  </property>
</Properties>
</file>